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57" r:id="rId4"/>
    <p:sldId id="259" r:id="rId5"/>
    <p:sldId id="260" r:id="rId6"/>
    <p:sldId id="271" r:id="rId7"/>
    <p:sldId id="263" r:id="rId8"/>
    <p:sldId id="280" r:id="rId9"/>
    <p:sldId id="273" r:id="rId10"/>
    <p:sldId id="274" r:id="rId11"/>
    <p:sldId id="258" r:id="rId12"/>
    <p:sldId id="276" r:id="rId13"/>
    <p:sldId id="281" r:id="rId14"/>
    <p:sldId id="277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>
        <p:scale>
          <a:sx n="116" d="100"/>
          <a:sy n="116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9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9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25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Brickwork-HD-R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8584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5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7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593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757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58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2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5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0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6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1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6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7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6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7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9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6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4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2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Brickwork-HD-R1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048576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48578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79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0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1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Изображение выглядит как внешний, гора, земля, боевая машина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/>
          <a:srcRect t="18956" b="181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5B400A-3C98-4FC7-95FF-9CC7A4A7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2859"/>
            <a:ext cx="12191980" cy="2414225"/>
          </a:xfrm>
          <a:prstGeom prst="rect">
            <a:avLst/>
          </a:prstGeom>
        </p:spPr>
      </p:pic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506253" y="2789854"/>
            <a:ext cx="11469496" cy="11951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lang="en-US" sz="3600" dirty="0">
                <a:latin typeface="Franklin Gothic Medium"/>
              </a:rPr>
              <a:t/>
            </a:r>
            <a:br>
              <a:rPr lang="en-US" sz="3600" dirty="0">
                <a:latin typeface="Franklin Gothic Medium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«Называевцы – участники войны в Афганистане»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504DB6E-1831-44AD-8C5A-E40F62CE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29" y="0"/>
            <a:ext cx="9230144" cy="1036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2ECB3E-419C-4E6D-ACB1-6B29B91D80F3}"/>
              </a:ext>
            </a:extLst>
          </p:cNvPr>
          <p:cNvSpPr txBox="1"/>
          <p:nvPr/>
        </p:nvSpPr>
        <p:spPr>
          <a:xfrm>
            <a:off x="1873188" y="136791"/>
            <a:ext cx="87356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ХXVIII районная научно-практическая конференция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школьников НОУ «Поиск»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F78C09-2012-4AC3-BC14-7397247C9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418" y="3529454"/>
            <a:ext cx="786452" cy="7315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8666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67" name="Freeform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68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69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70" name="5-Point Star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88" name="Picture 2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8671" name="Freeform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2" name="Freeform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17938" y="3165071"/>
            <a:ext cx="11337749" cy="3146030"/>
          </a:xfrm>
          <a:custGeom>
            <a:avLst/>
            <a:gdLst>
              <a:gd name="connsiteX0" fmla="*/ 11201371 w 11337749"/>
              <a:gd name="connsiteY0" fmla="*/ 0 h 3146030"/>
              <a:gd name="connsiteX1" fmla="*/ 11337749 w 11337749"/>
              <a:gd name="connsiteY1" fmla="*/ 2542023 h 3146030"/>
              <a:gd name="connsiteX2" fmla="*/ 8492 w 11337749"/>
              <a:gd name="connsiteY2" fmla="*/ 3146030 h 3146030"/>
              <a:gd name="connsiteX3" fmla="*/ 2 w 11337749"/>
              <a:gd name="connsiteY3" fmla="*/ 587735 h 3146030"/>
              <a:gd name="connsiteX4" fmla="*/ 0 w 11337749"/>
              <a:gd name="connsiteY4" fmla="*/ 587038 h 31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7749" h="3146030">
                <a:moveTo>
                  <a:pt x="11201371" y="0"/>
                </a:moveTo>
                <a:lnTo>
                  <a:pt x="11337749" y="2542023"/>
                </a:lnTo>
                <a:lnTo>
                  <a:pt x="8492" y="3146030"/>
                </a:lnTo>
                <a:cubicBezTo>
                  <a:pt x="10785" y="2572498"/>
                  <a:pt x="1900" y="1389730"/>
                  <a:pt x="2" y="587735"/>
                </a:cubicBezTo>
                <a:lnTo>
                  <a:pt x="0" y="587038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3" name="Freeform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 rot="21420000">
            <a:off x="523661" y="3693419"/>
            <a:ext cx="10220362" cy="9835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400" dirty="0" err="1">
                <a:solidFill>
                  <a:schemeClr val="bg1"/>
                </a:solidFill>
                <a:latin typeface="Franklin Gothic Medium"/>
              </a:rPr>
              <a:t>Статистика</a:t>
            </a:r>
            <a:r>
              <a:rPr lang="en-US" sz="4400" dirty="0">
                <a:solidFill>
                  <a:schemeClr val="bg1"/>
                </a:solidFill>
                <a:latin typeface="Franklin Gothic Medium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Franklin Gothic Medium"/>
              </a:rPr>
              <a:t>потерь</a:t>
            </a:r>
            <a:r>
              <a:rPr lang="en-US" sz="4400" dirty="0">
                <a:solidFill>
                  <a:schemeClr val="bg1"/>
                </a:solidFill>
                <a:latin typeface="Franklin Gothic Medium"/>
              </a:rPr>
              <a:t> в </a:t>
            </a:r>
            <a:r>
              <a:rPr lang="en-US" sz="4400" dirty="0" err="1">
                <a:solidFill>
                  <a:schemeClr val="bg1"/>
                </a:solidFill>
                <a:latin typeface="Franklin Gothic Medium"/>
              </a:rPr>
              <a:t>Афганистане</a:t>
            </a:r>
            <a:r>
              <a:rPr lang="en-US" sz="4400" dirty="0">
                <a:solidFill>
                  <a:schemeClr val="bg1"/>
                </a:solidFill>
                <a:latin typeface="Franklin Gothic Medium"/>
              </a:rPr>
              <a:t> с 1980-1990 </a:t>
            </a:r>
            <a:r>
              <a:rPr lang="en-US" sz="4400" dirty="0" err="1">
                <a:solidFill>
                  <a:schemeClr val="bg1"/>
                </a:solidFill>
                <a:latin typeface="Franklin Gothic Medium"/>
              </a:rPr>
              <a:t>года</a:t>
            </a:r>
            <a:r>
              <a:rPr lang="en-US" sz="4400" dirty="0">
                <a:solidFill>
                  <a:schemeClr val="bg1"/>
                </a:solidFill>
                <a:latin typeface="Franklin Gothic Medium"/>
              </a:rPr>
              <a:t> </a:t>
            </a:r>
          </a:p>
        </p:txBody>
      </p:sp>
      <p:sp>
        <p:nvSpPr>
          <p:cNvPr id="1048675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1365">
            <a:off x="1501741" y="374235"/>
            <a:ext cx="228600" cy="228600"/>
          </a:xfrm>
          <a:prstGeom prst="rect">
            <a:avLst/>
          </a:prstGeom>
          <a:solidFill>
            <a:srgbClr val="EA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6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1365">
            <a:off x="10696541" y="2504332"/>
            <a:ext cx="228600" cy="228600"/>
          </a:xfrm>
          <a:prstGeom prst="rect">
            <a:avLst/>
          </a:prstGeom>
          <a:solidFill>
            <a:srgbClr val="EA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7" name="5-Point Star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420000">
            <a:off x="5183431" y="537020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78" name="Content Placeholder 2"/>
          <p:cNvSpPr>
            <a:spLocks noGrp="1"/>
          </p:cNvSpPr>
          <p:nvPr>
            <p:ph sz="quarter" idx="13"/>
          </p:nvPr>
        </p:nvSpPr>
        <p:spPr>
          <a:xfrm rot="21420000">
            <a:off x="576103" y="4651919"/>
            <a:ext cx="10218230" cy="1055492"/>
          </a:xfrm>
        </p:spPr>
        <p:txBody>
          <a:bodyPr vert="horz" lIns="91440" tIns="45720" rIns="91440" bIns="45720" rtlCol="0" anchor="t">
            <a:normAutofit fontScale="82500" lnSpcReduction="10000"/>
          </a:bodyPr>
          <a:lstStyle/>
          <a:p>
            <a:pPr marL="0" indent="0" algn="r">
              <a:buNone/>
            </a:pP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Ссср: 15 031 </a:t>
            </a:r>
            <a:r>
              <a:rPr lang="en-US" sz="2800" dirty="0" err="1">
                <a:solidFill>
                  <a:schemeClr val="bg1"/>
                </a:solidFill>
                <a:latin typeface="Franklin Gothic Medium"/>
              </a:rPr>
              <a:t>погибших</a:t>
            </a: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, 53 753 </a:t>
            </a:r>
            <a:r>
              <a:rPr lang="en-US" sz="2800" dirty="0" err="1">
                <a:solidFill>
                  <a:schemeClr val="bg1"/>
                </a:solidFill>
                <a:latin typeface="Franklin Gothic Medium"/>
              </a:rPr>
              <a:t>раненых</a:t>
            </a: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, 417 </a:t>
            </a:r>
            <a:r>
              <a:rPr lang="en-US" sz="2800" dirty="0" err="1">
                <a:solidFill>
                  <a:schemeClr val="bg1"/>
                </a:solidFill>
                <a:latin typeface="Franklin Gothic Medium"/>
              </a:rPr>
              <a:t>пропавших</a:t>
            </a: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Medium"/>
              </a:rPr>
              <a:t>безвести</a:t>
            </a: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.</a:t>
            </a:r>
          </a:p>
          <a:p>
            <a:pPr algn="r">
              <a:buNone/>
            </a:pPr>
            <a:r>
              <a:rPr lang="en-US" sz="2800" dirty="0">
                <a:solidFill>
                  <a:schemeClr val="bg1"/>
                </a:solidFill>
                <a:latin typeface="Franklin Gothic Medium"/>
              </a:rPr>
              <a:t>ОБЩАЯ СМЕРТНОСТЬ НАСЕЛЕНИЯ АФГАНИСТАНА СОСТАВИЛА 614 000 ЧЕЛ. </a:t>
            </a:r>
            <a:endParaRPr lang="en-US" dirty="0">
              <a:solidFill>
                <a:schemeClr val="bg1"/>
              </a:solidFill>
              <a:latin typeface="Franklin Gothic Medium"/>
            </a:endParaRPr>
          </a:p>
          <a:p>
            <a:pPr marL="0" indent="0" algn="r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97189" name="Picture 4" descr="Изображение выглядит как внешний, дерево, человек, фотография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4"/>
          <a:srcRect r="233" b="-1"/>
          <a:stretch>
            <a:fillRect/>
          </a:stretch>
        </p:blipFill>
        <p:spPr>
          <a:xfrm rot="21420000">
            <a:off x="-98391" y="-136148"/>
            <a:ext cx="5487181" cy="3616286"/>
          </a:xfrm>
          <a:custGeom>
            <a:avLst/>
            <a:gdLst>
              <a:gd name="connsiteX0" fmla="*/ 189521 w 5487181"/>
              <a:gd name="connsiteY0" fmla="*/ 0 h 3616286"/>
              <a:gd name="connsiteX1" fmla="*/ 5487181 w 5487181"/>
              <a:gd name="connsiteY1" fmla="*/ 277638 h 3616286"/>
              <a:gd name="connsiteX2" fmla="*/ 5487181 w 5487181"/>
              <a:gd name="connsiteY2" fmla="*/ 3616286 h 3616286"/>
              <a:gd name="connsiteX3" fmla="*/ 0 w 5487181"/>
              <a:gd name="connsiteY3" fmla="*/ 3616286 h 361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7181" h="3616286">
                <a:moveTo>
                  <a:pt x="189521" y="0"/>
                </a:moveTo>
                <a:lnTo>
                  <a:pt x="5487181" y="277638"/>
                </a:lnTo>
                <a:lnTo>
                  <a:pt x="5487181" y="3616286"/>
                </a:lnTo>
                <a:lnTo>
                  <a:pt x="0" y="3616286"/>
                </a:lnTo>
                <a:close/>
              </a:path>
            </a:pathLst>
          </a:custGeom>
        </p:spPr>
      </p:pic>
      <p:pic>
        <p:nvPicPr>
          <p:cNvPr id="2097190" name="Picture 8" descr="Изображение выглядит как внешний, группа, снег, небо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5"/>
          <a:srcRect t="1540" b="4608"/>
          <a:stretch>
            <a:fillRect/>
          </a:stretch>
        </p:blipFill>
        <p:spPr>
          <a:xfrm rot="21420000">
            <a:off x="5513734" y="-147441"/>
            <a:ext cx="5546949" cy="3339160"/>
          </a:xfrm>
          <a:custGeom>
            <a:avLst/>
            <a:gdLst>
              <a:gd name="connsiteX0" fmla="*/ 0 w 5546949"/>
              <a:gd name="connsiteY0" fmla="*/ 0 h 3339160"/>
              <a:gd name="connsiteX1" fmla="*/ 5546949 w 5546949"/>
              <a:gd name="connsiteY1" fmla="*/ 290703 h 3339160"/>
              <a:gd name="connsiteX2" fmla="*/ 5546948 w 5546949"/>
              <a:gd name="connsiteY2" fmla="*/ 3339160 h 3339160"/>
              <a:gd name="connsiteX3" fmla="*/ 0 w 5546949"/>
              <a:gd name="connsiteY3" fmla="*/ 3339160 h 333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6949" h="3339160">
                <a:moveTo>
                  <a:pt x="0" y="0"/>
                </a:moveTo>
                <a:lnTo>
                  <a:pt x="5546949" y="290703"/>
                </a:lnTo>
                <a:lnTo>
                  <a:pt x="5546948" y="3339160"/>
                </a:lnTo>
                <a:lnTo>
                  <a:pt x="0" y="333916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4" descr="Изображение выглядит как боевая машина, гора, транспорт, земля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/>
          <a:srcRect t="14074" b="134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08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 rot="21420000">
            <a:off x="115897" y="890463"/>
            <a:ext cx="6851188" cy="11519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"/>
              </a:rPr>
              <a:t>Исследование:</a:t>
            </a:r>
          </a:p>
        </p:txBody>
      </p:sp>
      <p:sp>
        <p:nvSpPr>
          <p:cNvPr id="1048610" name="Объект 2"/>
          <p:cNvSpPr>
            <a:spLocks noGrp="1"/>
          </p:cNvSpPr>
          <p:nvPr>
            <p:ph sz="quarter" idx="13"/>
          </p:nvPr>
        </p:nvSpPr>
        <p:spPr>
          <a:xfrm rot="21420000">
            <a:off x="-48636" y="1863649"/>
            <a:ext cx="7968346" cy="438839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bg1"/>
                </a:solidFill>
                <a:latin typeface="Franklin Gothic Medium"/>
              </a:rPr>
              <a:t>В целом, Афганская война остается одной из самых трагических страниц истории. Но тем более важно как можно полнее учесть как политический, так и военный опыт этой войны, чтобы он послужил надлежащим уроком для более разумного решения сегодняшних и будущих задач обеспечения безопасности и мирного сосуществования наших народов. Думаем, всем нам еще предстоит глубже осмыслить прошедшие и вновь складывающиеся обстоятельства в этом районе мира.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4" descr="Изображение выглядит как боевая машина, внешний, транспорт, небо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/>
          <a:srcRect t="221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89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90" name="Заголовок 1"/>
          <p:cNvSpPr>
            <a:spLocks noGrp="1"/>
          </p:cNvSpPr>
          <p:nvPr>
            <p:ph type="title"/>
          </p:nvPr>
        </p:nvSpPr>
        <p:spPr>
          <a:xfrm rot="21420000">
            <a:off x="313585" y="1077226"/>
            <a:ext cx="6851188" cy="115196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Franklin Gothic Medium"/>
                <a:cs typeface="Arial"/>
              </a:rPr>
              <a:t>зАКЛЮЧЕНИЕ</a:t>
            </a:r>
            <a:r>
              <a:rPr lang="ru-RU" dirty="0">
                <a:solidFill>
                  <a:schemeClr val="bg1"/>
                </a:solidFill>
                <a:latin typeface="Franklin Gothic Medium"/>
                <a:cs typeface="Arial"/>
              </a:rPr>
              <a:t>:</a:t>
            </a:r>
          </a:p>
        </p:txBody>
      </p:sp>
      <p:sp>
        <p:nvSpPr>
          <p:cNvPr id="1048691" name="Объект 2"/>
          <p:cNvSpPr>
            <a:spLocks noGrp="1"/>
          </p:cNvSpPr>
          <p:nvPr>
            <p:ph sz="quarter" idx="13"/>
          </p:nvPr>
        </p:nvSpPr>
        <p:spPr>
          <a:xfrm rot="21420000">
            <a:off x="389270" y="2274260"/>
            <a:ext cx="7348028" cy="3893557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Franklin Gothic Medium"/>
                <a:ea typeface="Batang"/>
                <a:cs typeface="Angsana New"/>
              </a:rPr>
              <a:t>Афганская война навсегда останется в памяти нашего народа. Мы можем по разному оценивать пребывание советских войск в Афганистане, но мы не сомневаемся в том, что солдаты и офицеры на этой войне выполнили свой высокий долг с честью. И никто не может отказать им в мужестве и героизме.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нашего проекта была систематизирована информация по войнам интернационалистам Называевского района и разработан буклет памяти.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  <a:latin typeface="Franklin Gothic Medium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4" descr="Изображение выглядит как боевая машина, внешний, транспорт, небо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/>
          <a:srcRect t="221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89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90" name="Заголовок 1"/>
          <p:cNvSpPr>
            <a:spLocks noGrp="1"/>
          </p:cNvSpPr>
          <p:nvPr>
            <p:ph type="title"/>
          </p:nvPr>
        </p:nvSpPr>
        <p:spPr>
          <a:xfrm rot="21420000">
            <a:off x="313585" y="1077226"/>
            <a:ext cx="6851188" cy="1151965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Franklin Gothic Medium"/>
              <a:cs typeface="Arial"/>
            </a:endParaRPr>
          </a:p>
        </p:txBody>
      </p:sp>
      <p:sp>
        <p:nvSpPr>
          <p:cNvPr id="1048691" name="Объект 2"/>
          <p:cNvSpPr>
            <a:spLocks noGrp="1"/>
          </p:cNvSpPr>
          <p:nvPr>
            <p:ph sz="quarter" idx="13"/>
          </p:nvPr>
        </p:nvSpPr>
        <p:spPr>
          <a:xfrm rot="21420000">
            <a:off x="389270" y="2274260"/>
            <a:ext cx="7348028" cy="3893557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chemeClr val="bg1"/>
              </a:solidFill>
              <a:latin typeface="Franklin Gothic Medium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B2A0E43-8A9E-4EC3-9719-1EBA953AC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02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8692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97" name="Рисунок 4" descr="Изображение выглядит как боевая машина, внешний, транспорт, небо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t="12619"/>
          <a:stretch>
            <a:fillRect/>
          </a:stretch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048693" name="Freeform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94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ru-RU" dirty="0">
                <a:latin typeface="Franklin Gothic Medium"/>
              </a:rPr>
              <a:t>Список литературы:</a:t>
            </a:r>
          </a:p>
        </p:txBody>
      </p:sp>
      <p:sp>
        <p:nvSpPr>
          <p:cNvPr id="1048695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Куроедов М.В. История Называевска и Называевского района: Учебное издание.- Омск, 2003. – с.181.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«Наша Искра» 20 февраля 2008 года 	 Пятница 	№ 8	(10236)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«Наша Искра» 21 февраля 2014 года 	 Пятница 	№ 8	(104897)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48696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016413-961D-4C06-9EE6-33D0EE29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38" y="2692153"/>
            <a:ext cx="10396882" cy="115196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F57BEC-8181-43EB-BCF6-C725906F45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9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3DEC24-16E1-4C68-B5A1-FC557700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C9C76B-8B41-40C3-8FCE-07C719C84A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EC0BA9-37AA-40B4-8A9F-8887C456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204715"/>
            <a:ext cx="12242799" cy="6626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507F27-1450-4AB3-A043-596A20B4719A}"/>
              </a:ext>
            </a:extLst>
          </p:cNvPr>
          <p:cNvSpPr txBox="1"/>
          <p:nvPr/>
        </p:nvSpPr>
        <p:spPr>
          <a:xfrm>
            <a:off x="506028" y="353841"/>
            <a:ext cx="10919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2025 года исполнилось 36 лет со дня вывода советских войск из Афганистана. Афганская война – это не простая и во многом драматичная история. Взаимоотношения между Афганистаном и Россией существуют на протяжении нескольких столетий.</a:t>
            </a:r>
          </a:p>
        </p:txBody>
      </p:sp>
      <p:pic>
        <p:nvPicPr>
          <p:cNvPr id="6" name="Picture 9" descr="Изображение выглядит как небо, фотография, внешний, ружье  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2A87252-326B-4005-99DB-E118E00A7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t="16386" r="1" b="8722"/>
          <a:stretch>
            <a:fillRect/>
          </a:stretch>
        </p:blipFill>
        <p:spPr>
          <a:xfrm>
            <a:off x="5807250" y="320474"/>
            <a:ext cx="6354931" cy="436780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39F043-6E55-41B5-8A55-9FD44EBC60DF}"/>
              </a:ext>
            </a:extLst>
          </p:cNvPr>
          <p:cNvSpPr txBox="1"/>
          <p:nvPr/>
        </p:nvSpPr>
        <p:spPr>
          <a:xfrm>
            <a:off x="177553" y="2450237"/>
            <a:ext cx="7421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кто из жителей г. Называевска Омской области выполнял свой интернациональный долг в Афганистане.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Проанализировать события войны в Афганистане.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Проанализировать кто из жителей г. Называевска выполнял интернациональный долг в Афганистане.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Создать памятку ««Не забывай нас, Родина!»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Называевцы – участники войны в Афганистане.</a:t>
            </a:r>
          </a:p>
          <a:p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 на малую Родину бывших советских военнослужащих, пропавших без вести или захваченных в плен при исполнении интернационального долга в Афганистане на примере жителей г. Называевска Омской области, участников войны в Афганистане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2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6C9F836-8D32-4F1E-A6C8-E6117015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2132296"/>
            <a:ext cx="12191980" cy="4801724"/>
          </a:xfrm>
          <a:prstGeom prst="rect">
            <a:avLst/>
          </a:prstGeom>
        </p:spPr>
      </p:pic>
      <p:pic>
        <p:nvPicPr>
          <p:cNvPr id="2097156" name="Picture 9" descr="Изображение выглядит как небо, фотография, внешний, ружье  Описание создано с очень высокой степенью достоверности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43000"/>
          </a:blip>
          <a:srcRect t="16386" r="1" b="8722"/>
          <a:stretch>
            <a:fillRect/>
          </a:stretch>
        </p:blipFill>
        <p:spPr>
          <a:xfrm>
            <a:off x="3737078" y="10"/>
            <a:ext cx="7997721" cy="4367804"/>
          </a:xfrm>
          <a:prstGeom prst="rect">
            <a:avLst/>
          </a:prstGeom>
          <a:ln>
            <a:noFill/>
          </a:ln>
        </p:spPr>
      </p:pic>
      <p:sp>
        <p:nvSpPr>
          <p:cNvPr id="1048604" name="Freeform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505692" y="436419"/>
            <a:ext cx="10576991" cy="1054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Franklin Gothic Medium"/>
              </a:rPr>
              <a:t>Афганская </a:t>
            </a:r>
            <a:r>
              <a:rPr lang="en-US" dirty="0" err="1">
                <a:latin typeface="Franklin Gothic Medium"/>
              </a:rPr>
              <a:t>война</a:t>
            </a:r>
            <a:r>
              <a:rPr lang="en-US" dirty="0">
                <a:latin typeface="Franklin Gothic Medium"/>
              </a:rPr>
              <a:t> (1979-1989)</a:t>
            </a:r>
          </a:p>
        </p:txBody>
      </p:sp>
      <p:sp>
        <p:nvSpPr>
          <p:cNvPr id="1048606" name="TextBox 2"/>
          <p:cNvSpPr txBox="1"/>
          <p:nvPr/>
        </p:nvSpPr>
        <p:spPr>
          <a:xfrm>
            <a:off x="527561" y="2326248"/>
            <a:ext cx="10533252" cy="30705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военный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Демократической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(ДРА). В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конфликте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войск.Конфликт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правительственными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Афганистана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вооруженными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формированиями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афганских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моджахедов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поддерживались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НАТО, и в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США,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вооружали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врагов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афганского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lang="en-US" sz="2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48607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1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8" name="Рисунок 4" descr="Изображение выглядит как внешний, небо, человек, вода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2986" b="2398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Franklin Gothic Medium"/>
              </a:rPr>
              <a:t>Причины войны:</a:t>
            </a:r>
          </a:p>
        </p:txBody>
      </p:sp>
      <p:sp>
        <p:nvSpPr>
          <p:cNvPr id="1048613" name="5-Point Star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4" name="Объект 2"/>
          <p:cNvSpPr>
            <a:spLocks noGrp="1"/>
          </p:cNvSpPr>
          <p:nvPr>
            <p:ph sz="quarter" idx="13"/>
          </p:nvPr>
        </p:nvSpPr>
        <p:spPr>
          <a:xfrm>
            <a:off x="533400" y="2866960"/>
            <a:ext cx="10394707" cy="3311189"/>
          </a:xfrm>
        </p:spPr>
        <p:txBody>
          <a:bodyPr>
            <a:normAutofit/>
          </a:bodyPr>
          <a:lstStyle/>
          <a:p>
            <a:r>
              <a:rPr lang="ru-RU" sz="2800" dirty="0"/>
              <a:t> </a:t>
            </a:r>
            <a:r>
              <a:rPr lang="ru-RU" sz="2800" dirty="0">
                <a:latin typeface="Franklin Gothic Medium"/>
              </a:rPr>
              <a:t>Главной причиной войны стало иностранное вмешательство в афганский внутриполитический кризис, который был следствием борьбы за власть между местными традиционалистами и лево-радикальными модернистами.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5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6" name="Freeform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617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556406" y="427008"/>
            <a:ext cx="5538643" cy="1151965"/>
          </a:xfrm>
        </p:spPr>
        <p:txBody>
          <a:bodyPr>
            <a:normAutofit fontScale="90000"/>
          </a:bodyPr>
          <a:lstStyle/>
          <a:p>
            <a:r>
              <a:rPr lang="ru-RU" sz="4200" dirty="0">
                <a:solidFill>
                  <a:schemeClr val="bg1"/>
                </a:solidFill>
                <a:latin typeface="Franklin Gothic Medium"/>
              </a:rPr>
              <a:t>ОСНОВНЫЕ СОБЫТИЯ 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sz="quarter" idx="13"/>
          </p:nvPr>
        </p:nvSpPr>
        <p:spPr>
          <a:xfrm>
            <a:off x="464130" y="2279056"/>
            <a:ext cx="5170844" cy="368091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  <a:latin typeface="Franklin Gothic Medium"/>
              </a:rPr>
              <a:t>Решение о вводе войск  СССР в Афганистан было принято 12 декабря 1979 года на заседании Политбюро ЦК КПСС, в соответствии с секретным постановлением ЦК КПСС № 176/125 «с целью предупреждения агрессии извне и укрепления южных рубежей дружественным режимом в Афганистане». Решение принималось узким кругом членов Политбюро ЦК КПСС (Ю. В. Андропов, Д. Ф. Устинов, А. А. Громыко и Л. И. Брежнев).</a:t>
            </a:r>
          </a:p>
          <a:p>
            <a:pPr>
              <a:lnSpc>
                <a:spcPct val="110000"/>
              </a:lnSpc>
            </a:pP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2097159" name="Picture 6" descr="Изображение выглядит как человек, мужчина, костюм, фотография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/>
          <a:srcRect r="93" b="-3"/>
          <a:stretch>
            <a:fillRect/>
          </a:stretch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2097160" name="Picture 4" descr="Изображение выглядит как человек, группа, фотография, в позе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4"/>
          <a:srcRect b="15245"/>
          <a:stretch>
            <a:fillRect/>
          </a:stretch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264193" y="431090"/>
            <a:ext cx="6398496" cy="1151965"/>
          </a:xfrm>
        </p:spPr>
        <p:txBody>
          <a:bodyPr>
            <a:normAutofit/>
          </a:bodyPr>
          <a:lstStyle/>
          <a:p>
            <a:r>
              <a:rPr lang="ru-RU" dirty="0">
                <a:latin typeface="Franklin Gothic Medium"/>
              </a:rPr>
              <a:t>1989 год</a:t>
            </a:r>
          </a:p>
        </p:txBody>
      </p:sp>
      <p:sp>
        <p:nvSpPr>
          <p:cNvPr id="1048657" name="Content Placeholder 2"/>
          <p:cNvSpPr>
            <a:spLocks noGrp="1"/>
          </p:cNvSpPr>
          <p:nvPr>
            <p:ph sz="quarter" idx="13"/>
          </p:nvPr>
        </p:nvSpPr>
        <p:spPr>
          <a:xfrm>
            <a:off x="262060" y="2312778"/>
            <a:ext cx="6397157" cy="323746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23-26 января — операция «Тайфун».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4 февраля — последнее подразделение Советской Армии покинуло Кабул.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15 февраля — из Афганистана полностью выведены советские войска. Выводом войск 40-й армии руководил последний командующий Ограниченным контингентом генерал-лейтенант Б. В. Громов.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pic>
        <p:nvPicPr>
          <p:cNvPr id="2097183" name="Picture 8" descr="Изображение выглядит как внешний, человек, небо, группа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43" y="43176"/>
            <a:ext cx="4441472" cy="284483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097184" name="Picture 10" descr="Изображение выглядит как человек, военная форма, фотография, стоит  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50" y="2940937"/>
            <a:ext cx="4441513" cy="260930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4" descr="Изображение выглядит как внешний, гора, человек, снег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/>
          <a:srcRect b="466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26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"/>
              </a:rPr>
              <a:t>Называевцы – участники войны в Афганистане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 fontScale="55000" lnSpcReduction="20000"/>
          </a:bodyPr>
          <a:lstStyle/>
          <a:p>
            <a:endParaRPr lang="ru-RU" sz="1800" dirty="0">
              <a:solidFill>
                <a:schemeClr val="bg1"/>
              </a:solidFill>
              <a:latin typeface="Franklin Gothic Medium"/>
            </a:endParaRPr>
          </a:p>
          <a:p>
            <a:endParaRPr lang="ru-RU" sz="1800" dirty="0">
              <a:solidFill>
                <a:schemeClr val="bg1"/>
              </a:solidFill>
              <a:latin typeface="Franklin Gothic Medium"/>
            </a:endParaRPr>
          </a:p>
          <a:p>
            <a:endParaRPr lang="ru-RU" sz="1800" dirty="0">
              <a:solidFill>
                <a:schemeClr val="bg1"/>
              </a:solidFill>
              <a:latin typeface="Franklin Gothic Medium"/>
            </a:endParaRP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1979 – 1989 годах в Афганистане служили 77 </a:t>
            </a:r>
            <a:r>
              <a:rPr lang="ru-RU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называевцев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и другие советские солдаты и офицеры, они честно выполняли свой воинский долг, оставаясь верными присяге в самых критических ситуациях. 45 </a:t>
            </a:r>
            <a:r>
              <a:rPr lang="ru-RU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называевцев</a:t>
            </a:r>
            <a:r>
              <a:rPr lang="ru-RU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удостоены медали «Воину-интернационалисту от благодарного афганского народа» 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20C3C2-12A5-4BDA-AFBF-6436A77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FA84C4-0635-4BD2-BF31-092CE3F6EA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ED8898-3096-462E-8619-C7B90F94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0"/>
            <a:ext cx="12242799" cy="6832121"/>
          </a:xfrm>
          <a:prstGeom prst="rect">
            <a:avLst/>
          </a:prstGeom>
        </p:spPr>
      </p:pic>
      <p:pic>
        <p:nvPicPr>
          <p:cNvPr id="5" name="Picture 9" descr="Изображение выглядит как небо, фотография, внешний, ружье  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9D4EC9F-6412-4BF6-B680-2055E2F69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t="16386" r="1" b="8722"/>
          <a:stretch>
            <a:fillRect/>
          </a:stretch>
        </p:blipFill>
        <p:spPr>
          <a:xfrm>
            <a:off x="-25400" y="247821"/>
            <a:ext cx="6083698" cy="4181383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9302A1-B8D8-45D0-9D96-0805CB6F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796" y="112283"/>
            <a:ext cx="2557927" cy="21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D6E5D0-2914-45A8-AB79-77A7DE8F3843}"/>
              </a:ext>
            </a:extLst>
          </p:cNvPr>
          <p:cNvSpPr txBox="1"/>
          <p:nvPr/>
        </p:nvSpPr>
        <p:spPr>
          <a:xfrm>
            <a:off x="5413530" y="2252627"/>
            <a:ext cx="21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Владимир Витальевич Ганичев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00F02F2-2C99-4D27-BB8E-67D677D01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0" y="152710"/>
            <a:ext cx="5068974" cy="277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3BD48B0-59B0-40DF-9B17-F599AA7B6D7A}"/>
              </a:ext>
            </a:extLst>
          </p:cNvPr>
          <p:cNvSpPr txBox="1"/>
          <p:nvPr/>
        </p:nvSpPr>
        <p:spPr>
          <a:xfrm>
            <a:off x="111671" y="2899998"/>
            <a:ext cx="498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Юрий Владимирович </a:t>
            </a:r>
            <a:r>
              <a:rPr lang="ru-RU" dirty="0" err="1">
                <a:solidFill>
                  <a:schemeClr val="bg1"/>
                </a:solidFill>
              </a:rPr>
              <a:t>Бачин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2EAC65-CE98-4942-877D-1992A4F34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1" y="3325998"/>
            <a:ext cx="3695465" cy="251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AD46BF-61A7-49AE-A05F-ABD445C7EE3F}"/>
              </a:ext>
            </a:extLst>
          </p:cNvPr>
          <p:cNvSpPr txBox="1"/>
          <p:nvPr/>
        </p:nvSpPr>
        <p:spPr>
          <a:xfrm>
            <a:off x="-25400" y="5849034"/>
            <a:ext cx="41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Геннадий Константинович </a:t>
            </a:r>
            <a:r>
              <a:rPr lang="ru-RU" dirty="0" err="1">
                <a:solidFill>
                  <a:schemeClr val="bg1"/>
                </a:solidFill>
              </a:rPr>
              <a:t>Вострухин</a:t>
            </a:r>
            <a:r>
              <a:rPr lang="ru-RU" dirty="0">
                <a:solidFill>
                  <a:schemeClr val="bg1"/>
                </a:solidFill>
              </a:rPr>
              <a:t> и Юрий Александрович Плесовских.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707343-A796-4695-BFF6-76E67D5FE80B}"/>
              </a:ext>
            </a:extLst>
          </p:cNvPr>
          <p:cNvSpPr txBox="1"/>
          <p:nvPr/>
        </p:nvSpPr>
        <p:spPr>
          <a:xfrm>
            <a:off x="4876756" y="5987533"/>
            <a:ext cx="386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Евгений Августович </a:t>
            </a:r>
            <a:r>
              <a:rPr lang="ru-RU" dirty="0" err="1">
                <a:solidFill>
                  <a:schemeClr val="bg1"/>
                </a:solidFill>
              </a:rPr>
              <a:t>Корро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A954941-FBEA-477A-B419-D53C0F456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837" y="72277"/>
            <a:ext cx="3216206" cy="203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048B348-30D3-4360-A15D-3FE35058A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6727" y="1810288"/>
            <a:ext cx="3170672" cy="217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9C2E23-248B-497E-B20E-CC93323D8F4B}"/>
              </a:ext>
            </a:extLst>
          </p:cNvPr>
          <p:cNvSpPr txBox="1"/>
          <p:nvPr/>
        </p:nvSpPr>
        <p:spPr>
          <a:xfrm>
            <a:off x="7760889" y="2334856"/>
            <a:ext cx="239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Виктор </a:t>
            </a:r>
            <a:r>
              <a:rPr lang="ru-RU" sz="1600" dirty="0" err="1">
                <a:solidFill>
                  <a:schemeClr val="bg1"/>
                </a:solidFill>
              </a:rPr>
              <a:t>Михаилович</a:t>
            </a:r>
            <a:r>
              <a:rPr lang="ru-RU" sz="1600" dirty="0">
                <a:solidFill>
                  <a:schemeClr val="bg1"/>
                </a:solidFill>
              </a:rPr>
              <a:t> Сериков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(10.01.1957-05.08.1980 гг.)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DF8916-B480-4155-B2AB-B725EB987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412" y="152710"/>
            <a:ext cx="1908916" cy="211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C8675EE-DD73-4BA6-843D-0E4EAFE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5003" y="4022611"/>
            <a:ext cx="3435326" cy="235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ECAB1C3-6D6F-4756-B8A7-99E6DF6534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4039" y="3135721"/>
            <a:ext cx="4472226" cy="277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A5905A6-371F-4005-A995-9D5B35795B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8377" y="3084329"/>
            <a:ext cx="3762818" cy="376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38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61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86" name="Picture 9" descr="Изображение выглядит как боевая машина, дорога, транспорт, грузовик  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5506" b="151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 fontScale="90000"/>
          </a:bodyPr>
          <a:lstStyle/>
          <a:p>
            <a:r>
              <a:rPr lang="ru-RU" sz="4200" dirty="0">
                <a:solidFill>
                  <a:schemeClr val="tx1"/>
                </a:solidFill>
                <a:latin typeface="Franklin Gothic Medium"/>
              </a:rPr>
              <a:t>Итоги и результаты  афганской войны:</a:t>
            </a:r>
          </a:p>
        </p:txBody>
      </p:sp>
      <p:sp>
        <p:nvSpPr>
          <p:cNvPr id="1048663" name="5-Point Star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6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728414"/>
            <a:ext cx="10394707" cy="3311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15 февраля 1989 г. советские войска покинули Афганистан.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В политическом отношении война в Афганистане не принесла успехов. Война нанесла большой удар по авторитету СССР и значительно усилила кризис, приведший к распаду страны.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Советская армия понесла большие потери убитыми и ранеными. При новой власти война была названа ошибкой, а ее участники - никому не нужны.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Franklin Gothic Medium"/>
              </a:rPr>
              <a:t>Война причинила большой ущерб Афганистану. Развитие страны было приостановлено, количество жертв только убитыми составило около 1 млн. чел.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1048665" name="TextBox 5"/>
          <p:cNvSpPr txBox="1"/>
          <p:nvPr/>
        </p:nvSpPr>
        <p:spPr>
          <a:xfrm>
            <a:off x="9812215" y="70338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>
              <a:latin typeface="Corbe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499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Batang</vt:lpstr>
      <vt:lpstr>SimSun</vt:lpstr>
      <vt:lpstr>Angsana New</vt:lpstr>
      <vt:lpstr>Arial</vt:lpstr>
      <vt:lpstr>Calibri</vt:lpstr>
      <vt:lpstr>Corbel</vt:lpstr>
      <vt:lpstr>Franklin Gothic Medium</vt:lpstr>
      <vt:lpstr>Impact</vt:lpstr>
      <vt:lpstr>Times New Roman</vt:lpstr>
      <vt:lpstr>Main Event</vt:lpstr>
      <vt:lpstr>          ИССЛЕДОВАТЕЛЬСКИЙ ПРОЕКТ  на тему  «Называевцы – участники войны в Афганистане»</vt:lpstr>
      <vt:lpstr>     </vt:lpstr>
      <vt:lpstr>Афганская война (1979-1989)</vt:lpstr>
      <vt:lpstr>Причины войны:</vt:lpstr>
      <vt:lpstr>ОСНОВНЫЕ СОБЫТИЯ </vt:lpstr>
      <vt:lpstr>1989 год</vt:lpstr>
      <vt:lpstr>Называевцы – участники войны в Афганистане</vt:lpstr>
      <vt:lpstr>Презентация PowerPoint</vt:lpstr>
      <vt:lpstr>Итоги и результаты  афганской войны:</vt:lpstr>
      <vt:lpstr>Статистика потерь в Афганистане с 1980-1990 года </vt:lpstr>
      <vt:lpstr>Исследование:</vt:lpstr>
      <vt:lpstr>зАКЛЮЧЕНИЕ:</vt:lpstr>
      <vt:lpstr>Презентация PowerPoint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6</cp:revision>
  <dcterms:created xsi:type="dcterms:W3CDTF">2014-09-11T14:11:01Z</dcterms:created>
  <dcterms:modified xsi:type="dcterms:W3CDTF">2025-04-14T11:39:09Z</dcterms:modified>
</cp:coreProperties>
</file>