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2" r:id="rId9"/>
    <p:sldId id="283" r:id="rId10"/>
    <p:sldId id="281" r:id="rId11"/>
    <p:sldId id="284" r:id="rId12"/>
    <p:sldId id="286" r:id="rId13"/>
    <p:sldId id="287" r:id="rId14"/>
    <p:sldId id="28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>
        <p:scale>
          <a:sx n="120" d="100"/>
          <a:sy n="120" d="100"/>
        </p:scale>
        <p:origin x="252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SimSun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113A6F9-1E58-47FF-AED7-65AAF2E493D4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A6F9-1E58-47FF-AED7-65AAF2E493D4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SimSun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3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2113A6F9-1E58-47FF-AED7-65AAF2E493D4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DCF3A12-3EE6-4130-9F8A-CD644F455F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ea typeface="SimSun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ea typeface="SimSun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ea typeface="SimSun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ea typeface="SimSun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1" y="-780089"/>
            <a:ext cx="2336173" cy="4171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684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" y="5303837"/>
            <a:ext cx="11592232" cy="1847661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918460" y="1987550"/>
            <a:ext cx="79336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  <a:cs typeface="+mj-lt"/>
                <a:sym typeface="+mn-ea"/>
              </a:rPr>
              <a:t>«Герои Великой Отечественной войны: истории участников </a:t>
            </a:r>
            <a:r>
              <a:rPr lang="ru-RU" sz="3200" b="1" dirty="0" err="1">
                <a:latin typeface="+mj-lt"/>
                <a:cs typeface="+mj-lt"/>
                <a:sym typeface="+mn-ea"/>
              </a:rPr>
              <a:t>Называевского</a:t>
            </a:r>
            <a:r>
              <a:rPr lang="ru-RU" sz="3200" b="1" dirty="0">
                <a:latin typeface="+mj-lt"/>
                <a:cs typeface="+mj-lt"/>
                <a:sym typeface="+mn-ea"/>
              </a:rPr>
              <a:t> района»</a:t>
            </a:r>
            <a:endParaRPr lang="ru-RU" altLang="en-US" sz="3200" b="1" dirty="0">
              <a:latin typeface="+mj-lt"/>
              <a:cs typeface="+mj-lt"/>
              <a:sym typeface="+mn-ea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042285" y="705485"/>
            <a:ext cx="88055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>
                <a:latin typeface="+mj-lt"/>
                <a:cs typeface="+mj-lt"/>
              </a:rPr>
              <a:t>ХXVIII районная научно-практическая конференция </a:t>
            </a:r>
          </a:p>
          <a:p>
            <a:pPr algn="ctr"/>
            <a:r>
              <a:rPr lang="ru-RU" altLang="en-US" sz="2400">
                <a:latin typeface="+mj-lt"/>
                <a:cs typeface="+mj-lt"/>
              </a:rPr>
              <a:t>школьников НОУ «Поиск»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582295" y="3896360"/>
            <a:ext cx="39954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1" u="sng" dirty="0">
                <a:sym typeface="+mn-ea"/>
              </a:rPr>
              <a:t>Выполнила:</a:t>
            </a:r>
            <a:endParaRPr lang="ru-RU" b="1" i="1" u="sng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ym typeface="+mn-ea"/>
              </a:rPr>
              <a:t>Ученица 8 «А» класса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ym typeface="+mn-ea"/>
              </a:rPr>
              <a:t>Фатнева Светлана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b="1" i="1" u="sng" dirty="0">
                <a:sym typeface="+mn-ea"/>
              </a:rPr>
              <a:t>Руководитель: </a:t>
            </a:r>
            <a:r>
              <a:rPr lang="ru-RU" dirty="0">
                <a:sym typeface="+mn-ea"/>
              </a:rPr>
              <a:t>учитель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ym typeface="+mn-ea"/>
              </a:rPr>
              <a:t>Истории Труфанова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ym typeface="+mn-ea"/>
              </a:rPr>
              <a:t>Екатерина Владимировна</a:t>
            </a:r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1" y="-780089"/>
            <a:ext cx="2336173" cy="4171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68401"/>
            <a:ext cx="9144000" cy="23876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" y="5303837"/>
            <a:ext cx="11592232" cy="1847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61073A-0FA8-4436-9FB7-0FCD4BF82A25}"/>
              </a:ext>
            </a:extLst>
          </p:cNvPr>
          <p:cNvSpPr txBox="1"/>
          <p:nvPr/>
        </p:nvSpPr>
        <p:spPr>
          <a:xfrm>
            <a:off x="3444536" y="781235"/>
            <a:ext cx="7393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Каждая из биографий, будь то военное прошлое или послевоенные обязанности, рассказывает о единстве и силе людей, сражавшихся за свою страну.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71AB019-4B10-4F11-83EC-2B4FAC788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84" y="2577870"/>
            <a:ext cx="2993069" cy="206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F107FD0-1083-47A0-8914-7FF98DAA2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743" y="2023139"/>
            <a:ext cx="4103928" cy="272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F9FBCF-4DDA-404A-B370-9F1B53188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6609" y="1681488"/>
            <a:ext cx="3793025" cy="2639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B22A8C3-A1EA-44EC-8257-2D9D82BB8B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2161" y="1958990"/>
            <a:ext cx="1979959" cy="2639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1" y="-780089"/>
            <a:ext cx="2336173" cy="4171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68401"/>
            <a:ext cx="9144000" cy="23876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" y="5303837"/>
            <a:ext cx="11592232" cy="18476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5FFBD2F-8089-4782-A853-9B9A927DF00F}"/>
              </a:ext>
            </a:extLst>
          </p:cNvPr>
          <p:cNvSpPr txBox="1"/>
          <p:nvPr/>
        </p:nvSpPr>
        <p:spPr>
          <a:xfrm>
            <a:off x="3515557" y="72291"/>
            <a:ext cx="6968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Социологические опросы: современное восприятие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B1A350F-F7EE-4A30-9B15-88FD622E3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485" y="1305780"/>
            <a:ext cx="5334462" cy="3962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1D9ADAC-99DD-4E12-B6D8-A6601A1B7C72}"/>
              </a:ext>
            </a:extLst>
          </p:cNvPr>
          <p:cNvSpPr txBox="1"/>
          <p:nvPr/>
        </p:nvSpPr>
        <p:spPr>
          <a:xfrm>
            <a:off x="3320047" y="1256902"/>
            <a:ext cx="33224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Опрос показа, что 98% обучающихся считают важным сохранять память о событиях Великой </a:t>
            </a:r>
            <a:r>
              <a:rPr lang="ru-RU" dirty="0" err="1"/>
              <a:t>Отечественой</a:t>
            </a:r>
            <a:r>
              <a:rPr lang="ru-RU" dirty="0"/>
              <a:t> войны.</a:t>
            </a:r>
          </a:p>
          <a:p>
            <a:pPr algn="r"/>
            <a:r>
              <a:rPr lang="ru-RU" dirty="0"/>
              <a:t>Этот высокий уровень осознания значимости исторической памяти</a:t>
            </a:r>
          </a:p>
          <a:p>
            <a:pPr algn="r"/>
            <a:r>
              <a:rPr lang="ru-RU" dirty="0"/>
              <a:t>особенно ярко проявляется в ряде ключевых тезисов, касающихся</a:t>
            </a:r>
          </a:p>
          <a:p>
            <a:pPr algn="r"/>
            <a:r>
              <a:rPr lang="ru-RU" dirty="0"/>
              <a:t>восприятия войны молодежью.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CDBC735-D19F-44FD-A412-9A4677FCD3EC}"/>
              </a:ext>
            </a:extLst>
          </p:cNvPr>
          <p:cNvSpPr txBox="1"/>
          <p:nvPr/>
        </p:nvSpPr>
        <p:spPr>
          <a:xfrm>
            <a:off x="705778" y="2691842"/>
            <a:ext cx="238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Еще 2 % сказали, что необходимо больше говорить о событиях СВО</a:t>
            </a:r>
          </a:p>
        </p:txBody>
      </p:sp>
    </p:spTree>
    <p:extLst>
      <p:ext uri="{BB962C8B-B14F-4D97-AF65-F5344CB8AC3E}">
        <p14:creationId xmlns:p14="http://schemas.microsoft.com/office/powerpoint/2010/main" val="214216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1" y="-780089"/>
            <a:ext cx="2336173" cy="4171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68401"/>
            <a:ext cx="9144000" cy="23876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" y="5303837"/>
            <a:ext cx="11592232" cy="18476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5FFBD2F-8089-4782-A853-9B9A927DF00F}"/>
              </a:ext>
            </a:extLst>
          </p:cNvPr>
          <p:cNvSpPr txBox="1"/>
          <p:nvPr/>
        </p:nvSpPr>
        <p:spPr>
          <a:xfrm>
            <a:off x="3515557" y="72291"/>
            <a:ext cx="6968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Социологические опросы: современное восприятие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9B01A7C-5B3D-4268-B4B7-00AF5E064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042" y="1119504"/>
            <a:ext cx="5145470" cy="33104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0F4547-0A90-49DB-826D-C6414994040D}"/>
              </a:ext>
            </a:extLst>
          </p:cNvPr>
          <p:cNvSpPr txBox="1"/>
          <p:nvPr/>
        </p:nvSpPr>
        <p:spPr>
          <a:xfrm>
            <a:off x="3009529" y="1119505"/>
            <a:ext cx="38654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Согласно данным опросов, 95% молодых людей осведомлены о нацистских преступлениях против мирного населения во время войны, а 97% опрошенных считают необходимым сохранить память об этих событиях. Данная информация свидетельствует о глубоком понимании текущей молодежи относительно исторических фактов и необходимости проявления уважения к жертвам войны.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92A3011-2EFF-4E3F-ACB1-F47F0D8D0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0" y="2728617"/>
            <a:ext cx="2934919" cy="1972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2369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1" y="-780089"/>
            <a:ext cx="2336173" cy="4171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68401"/>
            <a:ext cx="9144000" cy="23876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" y="5303837"/>
            <a:ext cx="11592232" cy="18476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5FFBD2F-8089-4782-A853-9B9A927DF00F}"/>
              </a:ext>
            </a:extLst>
          </p:cNvPr>
          <p:cNvSpPr txBox="1"/>
          <p:nvPr/>
        </p:nvSpPr>
        <p:spPr>
          <a:xfrm>
            <a:off x="2918564" y="63651"/>
            <a:ext cx="696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Заключение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BFD64F-C909-4A5E-A34A-01D3B1159658}"/>
              </a:ext>
            </a:extLst>
          </p:cNvPr>
          <p:cNvSpPr txBox="1"/>
          <p:nvPr/>
        </p:nvSpPr>
        <p:spPr>
          <a:xfrm>
            <a:off x="6096000" y="578688"/>
            <a:ext cx="55136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Особое внимание в нашем проекте было уделено </a:t>
            </a:r>
            <a:r>
              <a:rPr lang="ru-RU" b="1" dirty="0" err="1"/>
              <a:t>называевцам</a:t>
            </a:r>
            <a:r>
              <a:rPr lang="ru-RU" b="1" dirty="0"/>
              <a:t> – участникам Великой Отечественной войны которые, несмотря на молодость и отсутствие военного опыта, стали важными участниками боевых действий и трудового фронта. </a:t>
            </a:r>
          </a:p>
          <a:p>
            <a:pPr algn="ctr"/>
            <a:r>
              <a:rPr lang="ru-RU" b="1" dirty="0"/>
              <a:t>Каждая история — это уникальный взгляд на войну, на страдания и радости, на потери и победы. Интервью с ветеранами и их потомками позволили нам не только услышать о событиях из первых уст, но и понять, как эти события повлияли на их жизнь и на жизнь их семей.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BF7946-66E2-4829-BB55-7C68F38F9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31" y="2754897"/>
            <a:ext cx="1886891" cy="270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DA0FD1A-EFA2-4EA6-9F47-023DDBE94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763" y="525316"/>
            <a:ext cx="3549993" cy="5032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12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1" y="-780089"/>
            <a:ext cx="2336173" cy="4171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68401"/>
            <a:ext cx="9144000" cy="23876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5FFBD2F-8089-4782-A853-9B9A927DF00F}"/>
              </a:ext>
            </a:extLst>
          </p:cNvPr>
          <p:cNvSpPr txBox="1"/>
          <p:nvPr/>
        </p:nvSpPr>
        <p:spPr>
          <a:xfrm>
            <a:off x="3515557" y="72291"/>
            <a:ext cx="696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/>
              <a:t>Список литературы</a:t>
            </a:r>
            <a:endParaRPr lang="ru-RU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1EAD12-3EAD-4B63-9DC7-25847AAD4E1A}"/>
              </a:ext>
            </a:extLst>
          </p:cNvPr>
          <p:cNvSpPr txBox="1"/>
          <p:nvPr/>
        </p:nvSpPr>
        <p:spPr>
          <a:xfrm>
            <a:off x="2974595" y="533956"/>
            <a:ext cx="86350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 Великая Отечественная война 1941–1945. Большая российская...</a:t>
            </a:r>
          </a:p>
          <a:p>
            <a:r>
              <a:rPr lang="ru-RU" b="1" dirty="0"/>
              <a:t>[Электронный ресурс] // bigenc.ru - Режим доступа:</a:t>
            </a:r>
          </a:p>
          <a:p>
            <a:r>
              <a:rPr lang="ru-RU" b="1" dirty="0"/>
              <a:t>https://bigenc.ru/c/velikaia-otechestvennaia-voina-1941-1945-ff234c,</a:t>
            </a:r>
          </a:p>
          <a:p>
            <a:r>
              <a:rPr lang="ru-RU" b="1" dirty="0"/>
              <a:t>свободный. - </a:t>
            </a:r>
            <a:r>
              <a:rPr lang="ru-RU" b="1" dirty="0" err="1"/>
              <a:t>Загл</a:t>
            </a:r>
            <a:r>
              <a:rPr lang="ru-RU" b="1" dirty="0"/>
              <a:t>. с экрана</a:t>
            </a:r>
          </a:p>
          <a:p>
            <a:r>
              <a:rPr lang="ru-RU" b="1" dirty="0"/>
              <a:t>2. Великая Отечественная война кратко: суть конфликта...</a:t>
            </a:r>
          </a:p>
          <a:p>
            <a:r>
              <a:rPr lang="ru-RU" b="1" dirty="0"/>
              <a:t>[Электронный ресурс] // www.rubaltic.ru - Режим доступа:</a:t>
            </a:r>
          </a:p>
          <a:p>
            <a:r>
              <a:rPr lang="ru-RU" b="1" dirty="0"/>
              <a:t>https://www.rubaltic.ru/article/kultura-i-istoriya/10052020-velikaya-</a:t>
            </a:r>
          </a:p>
          <a:p>
            <a:r>
              <a:rPr lang="ru-RU" b="1" dirty="0"/>
              <a:t>otechestvennaya-voyna-kratko-sut-konflikta-khronologiya-posledstviya/,</a:t>
            </a:r>
          </a:p>
          <a:p>
            <a:r>
              <a:rPr lang="ru-RU" b="1" dirty="0"/>
              <a:t>свободный. - </a:t>
            </a:r>
            <a:r>
              <a:rPr lang="ru-RU" b="1" dirty="0" err="1"/>
              <a:t>Загл</a:t>
            </a:r>
            <a:r>
              <a:rPr lang="ru-RU" b="1" dirty="0"/>
              <a:t>. с экрана</a:t>
            </a:r>
          </a:p>
          <a:p>
            <a:r>
              <a:rPr lang="ru-RU" b="1" dirty="0"/>
              <a:t>3. Великая Отечественная Война: история и современность (часть...)</a:t>
            </a:r>
          </a:p>
          <a:p>
            <a:r>
              <a:rPr lang="ru-RU" b="1" dirty="0"/>
              <a:t>[Электронный ресурс] // nic-pnb.ru - Режим доступа: https://nic-</a:t>
            </a:r>
          </a:p>
          <a:p>
            <a:r>
              <a:rPr lang="ru-RU" b="1" dirty="0"/>
              <a:t>pnb.ru/</a:t>
            </a:r>
            <a:r>
              <a:rPr lang="ru-RU" b="1" dirty="0" err="1"/>
              <a:t>istoriya-otechestva</a:t>
            </a:r>
            <a:r>
              <a:rPr lang="ru-RU" b="1" dirty="0"/>
              <a:t>/</a:t>
            </a:r>
            <a:r>
              <a:rPr lang="ru-RU" b="1" dirty="0" err="1"/>
              <a:t>velikaya</a:t>
            </a:r>
            <a:r>
              <a:rPr lang="ru-RU" b="1" dirty="0"/>
              <a:t>-</a:t>
            </a:r>
            <a:r>
              <a:rPr lang="ru-RU" b="1" dirty="0" err="1"/>
              <a:t>otechestvennaya</a:t>
            </a:r>
            <a:r>
              <a:rPr lang="ru-RU" b="1" dirty="0"/>
              <a:t>-</a:t>
            </a:r>
            <a:r>
              <a:rPr lang="ru-RU" b="1" dirty="0" err="1"/>
              <a:t>vojna</a:t>
            </a:r>
            <a:r>
              <a:rPr lang="ru-RU" b="1" dirty="0"/>
              <a:t>-</a:t>
            </a:r>
            <a:r>
              <a:rPr lang="ru-RU" b="1" dirty="0" err="1"/>
              <a:t>istoriya</a:t>
            </a:r>
            <a:r>
              <a:rPr lang="ru-RU" b="1" dirty="0"/>
              <a:t>-i-</a:t>
            </a:r>
          </a:p>
          <a:p>
            <a:r>
              <a:rPr lang="ru-RU" b="1" dirty="0"/>
              <a:t>sovremennost-chast-1/, свободный. - </a:t>
            </a:r>
            <a:r>
              <a:rPr lang="ru-RU" b="1" dirty="0" err="1"/>
              <a:t>Загл</a:t>
            </a:r>
            <a:r>
              <a:rPr lang="ru-RU" b="1" dirty="0"/>
              <a:t>. с экрана</a:t>
            </a:r>
          </a:p>
          <a:p>
            <a:r>
              <a:rPr lang="ru-RU" b="1" dirty="0"/>
              <a:t>4. Газета Наша Искра от 6 мая 2011 года №19, http://www.nashaiskra.ru/default.asp?objType=2&amp;amp;objValue=59552&amp;amp;template=1071&amp;amp;m=16974, режим доступа, свободный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47770F4-2667-42AF-ACE5-808C846CB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85" y="2462408"/>
            <a:ext cx="2894718" cy="192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C3634F5-AE33-4B07-9168-050067C15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83" y="5032962"/>
            <a:ext cx="3569681" cy="184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11" y="5260241"/>
            <a:ext cx="8094052" cy="18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4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1" y="-780089"/>
            <a:ext cx="2336173" cy="4171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68401"/>
            <a:ext cx="9144000" cy="23876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" y="5303837"/>
            <a:ext cx="11592232" cy="1847661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985135" y="602615"/>
            <a:ext cx="7840980" cy="390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ym typeface="+mn-ea"/>
              </a:rPr>
              <a:t>Содержание:</a:t>
            </a:r>
          </a:p>
          <a:p>
            <a:pPr algn="l"/>
            <a:r>
              <a:rPr lang="ru-RU" sz="2000" b="1" dirty="0">
                <a:latin typeface="+mj-lt"/>
                <a:cs typeface="+mj-lt"/>
                <a:sym typeface="+mn-ea"/>
              </a:rPr>
              <a:t>Глава 1. Теоретическая часть</a:t>
            </a:r>
            <a:endParaRPr lang="ru-RU" sz="2000" b="1" dirty="0">
              <a:latin typeface="+mj-lt"/>
              <a:cs typeface="+mj-lt"/>
            </a:endParaRPr>
          </a:p>
          <a:p>
            <a:pPr algn="l"/>
            <a:r>
              <a:rPr lang="ru-RU" sz="2000" dirty="0">
                <a:latin typeface="+mj-lt"/>
                <a:cs typeface="+mj-lt"/>
                <a:sym typeface="+mn-ea"/>
              </a:rPr>
              <a:t>1.1Исторический контекст Великой Отечественной войны</a:t>
            </a:r>
            <a:endParaRPr lang="ru-RU" sz="2000" dirty="0">
              <a:latin typeface="+mj-lt"/>
              <a:cs typeface="+mj-lt"/>
            </a:endParaRPr>
          </a:p>
          <a:p>
            <a:pPr algn="l"/>
            <a:r>
              <a:rPr lang="ru-RU" sz="2000" dirty="0">
                <a:latin typeface="+mj-lt"/>
                <a:cs typeface="+mj-lt"/>
                <a:sym typeface="+mn-ea"/>
              </a:rPr>
              <a:t>1.2 История одной фронтовой семьи - </a:t>
            </a:r>
            <a:r>
              <a:rPr lang="ru-RU" sz="2000" dirty="0" err="1">
                <a:latin typeface="+mj-lt"/>
                <a:cs typeface="+mj-lt"/>
                <a:sym typeface="+mn-ea"/>
              </a:rPr>
              <a:t>Гузь</a:t>
            </a:r>
            <a:endParaRPr lang="ru-RU" sz="2000" dirty="0">
              <a:latin typeface="+mj-lt"/>
              <a:cs typeface="+mj-lt"/>
            </a:endParaRPr>
          </a:p>
          <a:p>
            <a:pPr algn="l"/>
            <a:r>
              <a:rPr lang="ru-RU" sz="2000" dirty="0">
                <a:latin typeface="+mj-lt"/>
                <a:cs typeface="+mj-lt"/>
                <a:sym typeface="+mn-ea"/>
              </a:rPr>
              <a:t>1.3.Биографии героев: некоторые истории жизни ветеранов </a:t>
            </a:r>
            <a:r>
              <a:rPr lang="ru-RU" sz="2000" dirty="0" err="1">
                <a:latin typeface="+mj-lt"/>
                <a:cs typeface="+mj-lt"/>
                <a:sym typeface="+mn-ea"/>
              </a:rPr>
              <a:t>Называевского</a:t>
            </a:r>
            <a:r>
              <a:rPr lang="ru-RU" sz="2000" dirty="0">
                <a:latin typeface="+mj-lt"/>
                <a:cs typeface="+mj-lt"/>
                <a:sym typeface="+mn-ea"/>
              </a:rPr>
              <a:t> района</a:t>
            </a:r>
            <a:endParaRPr lang="ru-RU" sz="2000" dirty="0">
              <a:latin typeface="+mj-lt"/>
              <a:cs typeface="+mj-lt"/>
            </a:endParaRPr>
          </a:p>
          <a:p>
            <a:pPr algn="l"/>
            <a:r>
              <a:rPr lang="ru-RU" sz="2000" dirty="0">
                <a:latin typeface="+mj-lt"/>
                <a:cs typeface="+mj-lt"/>
                <a:sym typeface="+mn-ea"/>
              </a:rPr>
              <a:t>1.4. Интервью с ветеранами: личные воспоминания</a:t>
            </a:r>
            <a:endParaRPr lang="ru-RU" sz="2000" dirty="0">
              <a:latin typeface="+mj-lt"/>
              <a:cs typeface="+mj-lt"/>
            </a:endParaRPr>
          </a:p>
          <a:p>
            <a:pPr algn="l"/>
            <a:r>
              <a:rPr lang="ru-RU" sz="2000" b="1" dirty="0">
                <a:latin typeface="+mj-lt"/>
                <a:cs typeface="+mj-lt"/>
                <a:sym typeface="+mn-ea"/>
              </a:rPr>
              <a:t>Глава 2. Практическая часть</a:t>
            </a:r>
            <a:endParaRPr lang="ru-RU" sz="2000" b="1" dirty="0">
              <a:latin typeface="+mj-lt"/>
              <a:cs typeface="+mj-lt"/>
            </a:endParaRPr>
          </a:p>
          <a:p>
            <a:pPr algn="l"/>
            <a:r>
              <a:rPr lang="ru-RU" sz="2000" dirty="0">
                <a:latin typeface="+mj-lt"/>
                <a:cs typeface="+mj-lt"/>
                <a:sym typeface="+mn-ea"/>
              </a:rPr>
              <a:t>2.1. Социологические опросы: современное восприятие войны</a:t>
            </a:r>
            <a:endParaRPr lang="ru-RU" sz="2000" dirty="0">
              <a:latin typeface="+mj-lt"/>
              <a:cs typeface="+mj-lt"/>
            </a:endParaRPr>
          </a:p>
          <a:p>
            <a:pPr algn="l"/>
            <a:r>
              <a:rPr lang="ru-RU" sz="2000" b="1" dirty="0">
                <a:latin typeface="+mj-lt"/>
                <a:cs typeface="+mj-lt"/>
                <a:sym typeface="+mn-ea"/>
              </a:rPr>
              <a:t>Заключение</a:t>
            </a:r>
            <a:endParaRPr lang="ru-RU" sz="2000" b="1" dirty="0">
              <a:latin typeface="+mj-lt"/>
              <a:cs typeface="+mj-lt"/>
            </a:endParaRPr>
          </a:p>
          <a:p>
            <a:pPr algn="l"/>
            <a:r>
              <a:rPr lang="ru-RU" sz="2000" b="1" dirty="0">
                <a:latin typeface="+mj-lt"/>
                <a:cs typeface="+mj-lt"/>
                <a:sym typeface="+mn-ea"/>
              </a:rPr>
              <a:t>Список литературы</a:t>
            </a:r>
            <a:endParaRPr lang="ru-RU" sz="2000" b="1" dirty="0">
              <a:latin typeface="+mj-lt"/>
              <a:cs typeface="+mj-lt"/>
            </a:endParaRPr>
          </a:p>
          <a:p>
            <a:pPr algn="ctr"/>
            <a:endParaRPr lang="ru-RU" altLang="en-US" sz="2000" b="1" i="1" u="sng" dirty="0">
              <a:latin typeface="+mj-lt"/>
              <a:cs typeface="+mj-lt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1" y="-780089"/>
            <a:ext cx="2336173" cy="4171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2580" y="1327151"/>
            <a:ext cx="9144000" cy="23876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" y="5303837"/>
            <a:ext cx="11592232" cy="1847661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789555" y="452755"/>
            <a:ext cx="88398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b="1" i="1" u="sng" dirty="0">
                <a:latin typeface="+mj-lt"/>
                <a:cs typeface="+mj-lt"/>
                <a:sym typeface="+mn-ea"/>
              </a:rPr>
              <a:t>Актуальность</a:t>
            </a:r>
            <a:r>
              <a:rPr lang="ru-RU" dirty="0">
                <a:latin typeface="+mj-lt"/>
                <a:cs typeface="+mj-lt"/>
                <a:sym typeface="+mn-ea"/>
              </a:rPr>
              <a:t> нашего проекта обусловлена не только</a:t>
            </a:r>
            <a:endParaRPr lang="ru-RU" dirty="0">
              <a:latin typeface="+mj-lt"/>
              <a:cs typeface="+mj-lt"/>
            </a:endParaRPr>
          </a:p>
          <a:p>
            <a:pPr marL="0" indent="0">
              <a:buNone/>
            </a:pPr>
            <a:r>
              <a:rPr lang="ru-RU" dirty="0">
                <a:latin typeface="+mj-lt"/>
                <a:cs typeface="+mj-lt"/>
                <a:sym typeface="+mn-ea"/>
              </a:rPr>
              <a:t>необходимостью сохранить память о героях войны, но и важностью</a:t>
            </a:r>
            <a:endParaRPr lang="ru-RU" dirty="0">
              <a:latin typeface="+mj-lt"/>
              <a:cs typeface="+mj-lt"/>
            </a:endParaRPr>
          </a:p>
          <a:p>
            <a:pPr marL="0" indent="0">
              <a:buNone/>
            </a:pPr>
            <a:r>
              <a:rPr lang="ru-RU" dirty="0">
                <a:latin typeface="+mj-lt"/>
                <a:cs typeface="+mj-lt"/>
                <a:sym typeface="+mn-ea"/>
              </a:rPr>
              <a:t>осознания их роли в истории страны. Мы стремимся обратить внимание на</a:t>
            </a:r>
            <a:endParaRPr lang="ru-RU" dirty="0">
              <a:latin typeface="+mj-lt"/>
              <a:cs typeface="+mj-lt"/>
            </a:endParaRPr>
          </a:p>
          <a:p>
            <a:pPr marL="0" indent="0">
              <a:buNone/>
            </a:pPr>
            <a:r>
              <a:rPr lang="ru-RU" dirty="0">
                <a:latin typeface="+mj-lt"/>
                <a:cs typeface="+mj-lt"/>
                <a:sym typeface="+mn-ea"/>
              </a:rPr>
              <a:t>то, что многие из участников войны внесли значительный вклад в победу, но их истории зачастую остаются незаслуженно забытыми.</a:t>
            </a:r>
            <a:endParaRPr lang="ru-RU" altLang="en-US">
              <a:latin typeface="+mj-lt"/>
              <a:cs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140" y="1990090"/>
            <a:ext cx="9420860" cy="13436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b="1" i="1" u="sng" dirty="0">
                <a:solidFill>
                  <a:schemeClr val="tx1"/>
                </a:solidFill>
                <a:sym typeface="+mn-ea"/>
              </a:rPr>
              <a:t>Цель  проекта: </a:t>
            </a:r>
            <a:r>
              <a:rPr lang="ru-RU" dirty="0">
                <a:solidFill>
                  <a:schemeClr val="tx1"/>
                </a:solidFill>
                <a:sym typeface="+mn-ea"/>
              </a:rPr>
              <a:t>изучить и осветить жизненные истории участников войны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dirty="0" err="1">
                <a:solidFill>
                  <a:schemeClr val="tx1"/>
                </a:solidFill>
                <a:sym typeface="+mn-ea"/>
              </a:rPr>
              <a:t>называевского</a:t>
            </a:r>
            <a:r>
              <a:rPr lang="ru-RU" dirty="0">
                <a:solidFill>
                  <a:schemeClr val="tx1"/>
                </a:solidFill>
                <a:sym typeface="+mn-ea"/>
              </a:rPr>
              <a:t> района, их подвиги и вклад в победу, с целью сохранить память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dirty="0">
                <a:solidFill>
                  <a:schemeClr val="tx1"/>
                </a:solidFill>
                <a:sym typeface="+mn-ea"/>
              </a:rPr>
              <a:t>о них и передать ее молодому поколению.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SimSun" pitchFamily="2" charset="-122"/>
              <a:sym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66695" y="2920365"/>
            <a:ext cx="9425305" cy="210121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indent="0" algn="l">
              <a:buNone/>
            </a:pPr>
            <a:r>
              <a:rPr lang="ru-RU" b="1" i="1" u="sng" dirty="0">
                <a:solidFill>
                  <a:schemeClr val="tx1"/>
                </a:solidFill>
                <a:sym typeface="+mn-ea"/>
              </a:rPr>
              <a:t>Задачи проекта:</a:t>
            </a:r>
          </a:p>
          <a:p>
            <a:pPr marL="0" indent="0" algn="l">
              <a:buNone/>
            </a:pPr>
            <a:r>
              <a:rPr lang="ru-RU" dirty="0">
                <a:solidFill>
                  <a:schemeClr val="tx1"/>
                </a:solidFill>
                <a:sym typeface="+mn-ea"/>
              </a:rPr>
              <a:t>1. Проанализировать исторический контекст Великой Отечественной войны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ru-RU" dirty="0">
                <a:solidFill>
                  <a:schemeClr val="tx1"/>
                </a:solidFill>
                <a:sym typeface="+mn-ea"/>
              </a:rPr>
              <a:t>2. Проанализировать биографию фронтовой семьи - </a:t>
            </a:r>
            <a:r>
              <a:rPr lang="ru-RU" dirty="0" err="1">
                <a:solidFill>
                  <a:schemeClr val="tx1"/>
                </a:solidFill>
                <a:sym typeface="+mn-ea"/>
              </a:rPr>
              <a:t>Гузь</a:t>
            </a:r>
            <a:r>
              <a:rPr lang="ru-RU" dirty="0">
                <a:solidFill>
                  <a:schemeClr val="tx1"/>
                </a:solidFill>
                <a:sym typeface="+mn-ea"/>
              </a:rPr>
              <a:t> и биографии ветеранов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ru-RU" dirty="0">
                <a:solidFill>
                  <a:schemeClr val="tx1"/>
                </a:solidFill>
                <a:sym typeface="+mn-ea"/>
              </a:rPr>
              <a:t>Называевского района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ru-RU" dirty="0">
                <a:solidFill>
                  <a:schemeClr val="tx1"/>
                </a:solidFill>
                <a:sym typeface="+mn-ea"/>
              </a:rPr>
              <a:t>3. С помощью опроса выявить у нынешних подростков </a:t>
            </a:r>
            <a:r>
              <a:rPr lang="ru-RU" dirty="0" err="1">
                <a:solidFill>
                  <a:schemeClr val="tx1"/>
                </a:solidFill>
                <a:sym typeface="+mn-ea"/>
              </a:rPr>
              <a:t>современнное</a:t>
            </a:r>
            <a:r>
              <a:rPr lang="ru-RU" dirty="0">
                <a:solidFill>
                  <a:schemeClr val="tx1"/>
                </a:solidFill>
                <a:sym typeface="+mn-ea"/>
              </a:rPr>
              <a:t> восприятие </a:t>
            </a:r>
          </a:p>
          <a:p>
            <a:pPr marL="0" indent="0" algn="l">
              <a:buNone/>
            </a:pPr>
            <a:r>
              <a:rPr lang="ru-RU" dirty="0">
                <a:solidFill>
                  <a:schemeClr val="tx1"/>
                </a:solidFill>
                <a:sym typeface="+mn-ea"/>
              </a:rPr>
              <a:t>войны.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ru-RU" dirty="0">
                <a:solidFill>
                  <a:schemeClr val="tx1"/>
                </a:solidFill>
                <a:sym typeface="+mn-ea"/>
              </a:rPr>
              <a:t>4. Рассмотреть методы популяризации памяти о героях войны.</a:t>
            </a: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SimSun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1" y="-780089"/>
            <a:ext cx="2336173" cy="4171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68401"/>
            <a:ext cx="9144000" cy="23876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" y="5303837"/>
            <a:ext cx="11592232" cy="18476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95930" y="0"/>
            <a:ext cx="9196070" cy="4053205"/>
          </a:xfrm>
          <a:prstGeom prst="rect">
            <a:avLst/>
          </a:prstGeom>
          <a:gradFill flip="none"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schemeClr val="tx1"/>
                </a:solidFill>
                <a:sym typeface="+mn-ea"/>
              </a:rPr>
              <a:t>Гипотеза исследования:</a:t>
            </a:r>
            <a:r>
              <a:rPr lang="ru-RU" dirty="0">
                <a:solidFill>
                  <a:schemeClr val="tx1"/>
                </a:solidFill>
                <a:sym typeface="+mn-ea"/>
              </a:rPr>
              <a:t> Жители </a:t>
            </a:r>
            <a:r>
              <a:rPr lang="ru-RU" dirty="0" err="1">
                <a:solidFill>
                  <a:schemeClr val="tx1"/>
                </a:solidFill>
                <a:sym typeface="+mn-ea"/>
              </a:rPr>
              <a:t>Называевского</a:t>
            </a:r>
            <a:r>
              <a:rPr lang="ru-RU" dirty="0">
                <a:solidFill>
                  <a:schemeClr val="tx1"/>
                </a:solidFill>
                <a:sym typeface="+mn-ea"/>
              </a:rPr>
              <a:t> района были</a:t>
            </a:r>
            <a:endParaRPr lang="ru-RU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dirty="0">
                <a:solidFill>
                  <a:schemeClr val="tx1"/>
                </a:solidFill>
                <a:sym typeface="+mn-ea"/>
              </a:rPr>
              <a:t>защитниками Родины, принимали участие в Великой Отечественной войне</a:t>
            </a:r>
            <a:endParaRPr lang="ru-RU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dirty="0">
                <a:solidFill>
                  <a:schemeClr val="tx1"/>
                </a:solidFill>
                <a:sym typeface="+mn-ea"/>
              </a:rPr>
              <a:t>и внесли посильный вклад в Великую Победу.</a:t>
            </a:r>
            <a:endParaRPr lang="ru-RU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schemeClr val="tx1"/>
                </a:solidFill>
                <a:sym typeface="+mn-ea"/>
              </a:rPr>
              <a:t>Объект исследования:</a:t>
            </a:r>
            <a:r>
              <a:rPr lang="ru-RU" dirty="0">
                <a:solidFill>
                  <a:schemeClr val="tx1"/>
                </a:solidFill>
                <a:sym typeface="+mn-ea"/>
              </a:rPr>
              <a:t> биографии ветеранов </a:t>
            </a:r>
            <a:r>
              <a:rPr lang="ru-RU" dirty="0" err="1">
                <a:solidFill>
                  <a:schemeClr val="tx1"/>
                </a:solidFill>
                <a:sym typeface="+mn-ea"/>
              </a:rPr>
              <a:t>Называевского</a:t>
            </a:r>
            <a:r>
              <a:rPr lang="ru-RU" dirty="0">
                <a:solidFill>
                  <a:schemeClr val="tx1"/>
                </a:solidFill>
                <a:sym typeface="+mn-ea"/>
              </a:rPr>
              <a:t> района.</a:t>
            </a:r>
            <a:endParaRPr lang="ru-RU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schemeClr val="tx1"/>
                </a:solidFill>
                <a:sym typeface="+mn-ea"/>
              </a:rPr>
              <a:t>Предмет исследования:</a:t>
            </a:r>
            <a:r>
              <a:rPr lang="ru-RU" dirty="0">
                <a:solidFill>
                  <a:schemeClr val="tx1"/>
                </a:solidFill>
                <a:sym typeface="+mn-ea"/>
              </a:rPr>
              <a:t> Вклад жителей </a:t>
            </a:r>
            <a:r>
              <a:rPr lang="ru-RU" dirty="0" err="1">
                <a:solidFill>
                  <a:schemeClr val="tx1"/>
                </a:solidFill>
                <a:sym typeface="+mn-ea"/>
              </a:rPr>
              <a:t>Называевского</a:t>
            </a:r>
            <a:r>
              <a:rPr lang="ru-RU" dirty="0">
                <a:solidFill>
                  <a:schemeClr val="tx1"/>
                </a:solidFill>
                <a:sym typeface="+mn-ea"/>
              </a:rPr>
              <a:t> района в Победу</a:t>
            </a:r>
            <a:endParaRPr lang="ru-RU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dirty="0">
                <a:solidFill>
                  <a:schemeClr val="tx1"/>
                </a:solidFill>
                <a:sym typeface="+mn-ea"/>
              </a:rPr>
              <a:t>над фашисткой Германией.</a:t>
            </a:r>
            <a:endParaRPr lang="ru-RU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schemeClr val="tx1"/>
                </a:solidFill>
                <a:sym typeface="+mn-ea"/>
              </a:rPr>
              <a:t>Методы:</a:t>
            </a:r>
            <a:endParaRPr lang="ru-RU" b="1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dirty="0">
                <a:solidFill>
                  <a:schemeClr val="tx1"/>
                </a:solidFill>
                <a:sym typeface="+mn-ea"/>
              </a:rPr>
              <a:t>- поиск информации;</a:t>
            </a:r>
            <a:endParaRPr lang="ru-RU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dirty="0">
                <a:solidFill>
                  <a:schemeClr val="tx1"/>
                </a:solidFill>
                <a:sym typeface="+mn-ea"/>
              </a:rPr>
              <a:t>- обработка информации: изучение исторических и краеведческих</a:t>
            </a:r>
            <a:endParaRPr lang="ru-RU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dirty="0">
                <a:solidFill>
                  <a:schemeClr val="tx1"/>
                </a:solidFill>
                <a:sym typeface="+mn-ea"/>
              </a:rPr>
              <a:t>материалов;</a:t>
            </a:r>
            <a:endParaRPr lang="ru-RU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dirty="0">
                <a:solidFill>
                  <a:schemeClr val="tx1"/>
                </a:solidFill>
                <a:sym typeface="+mn-ea"/>
              </a:rPr>
              <a:t>- анализ изученных материалов;</a:t>
            </a:r>
            <a:endParaRPr lang="ru-RU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dirty="0">
                <a:solidFill>
                  <a:schemeClr val="tx1"/>
                </a:solidFill>
                <a:sym typeface="+mn-ea"/>
              </a:rPr>
              <a:t>- сравнение и обобщение полученных данных.</a:t>
            </a: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SimSun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1" y="-780089"/>
            <a:ext cx="2336173" cy="4171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68401"/>
            <a:ext cx="9144000" cy="23876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798981" y="9684"/>
            <a:ext cx="9046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>
                <a:sym typeface="+mn-ea"/>
              </a:rPr>
              <a:t>Исторический контекст Великой Отечественной войны</a:t>
            </a:r>
            <a:endParaRPr lang="ru-RU" altLang="en-US" sz="2400" b="1" i="1" u="sng" dirty="0"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446988" y="676910"/>
            <a:ext cx="92786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ym typeface="+mn-ea"/>
              </a:rPr>
              <a:t>Великая Отечественная война 1941-1945 годов стала событием, которое глубоко повлияло на судьбы миллионов людей и на судьбы целых народов. </a:t>
            </a:r>
            <a:endParaRPr lang="ru-RU" altLang="en-US" sz="2400" dirty="0">
              <a:sym typeface="+mn-ea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015" y="1781810"/>
            <a:ext cx="4959985" cy="379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" y="2654276"/>
            <a:ext cx="3574415" cy="251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700" y="1953895"/>
            <a:ext cx="3662680" cy="328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" y="5303837"/>
            <a:ext cx="11592232" cy="18476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1" y="-780089"/>
            <a:ext cx="2336173" cy="4171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68401"/>
            <a:ext cx="9144000" cy="23876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729865" y="120650"/>
            <a:ext cx="8428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>
                <a:sym typeface="+mn-ea"/>
              </a:rPr>
              <a:t>История одной фронтовой семьи - </a:t>
            </a:r>
            <a:r>
              <a:rPr lang="ru-RU" sz="2400" b="1" i="1" u="sng" dirty="0" err="1">
                <a:sym typeface="+mn-ea"/>
              </a:rPr>
              <a:t>Гузь</a:t>
            </a:r>
            <a:endParaRPr lang="ru-RU" altLang="en-US" sz="2400" b="1" i="1" u="sng" dirty="0" err="1"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657475" y="671830"/>
            <a:ext cx="8981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ym typeface="+mn-ea"/>
              </a:rPr>
              <a:t>Иван Андреевич </a:t>
            </a:r>
            <a:r>
              <a:rPr lang="ru-RU" sz="2000" i="1" dirty="0" err="1">
                <a:sym typeface="+mn-ea"/>
              </a:rPr>
              <a:t>Гузь</a:t>
            </a:r>
            <a:r>
              <a:rPr lang="ru-RU" sz="2000" i="1" dirty="0">
                <a:sym typeface="+mn-ea"/>
              </a:rPr>
              <a:t> был учителем грамоты в </a:t>
            </a:r>
            <a:r>
              <a:rPr lang="ru-RU" sz="2000" i="1" dirty="0" err="1">
                <a:sym typeface="+mn-ea"/>
              </a:rPr>
              <a:t>Черемновской</a:t>
            </a:r>
            <a:r>
              <a:rPr lang="ru-RU" sz="2000" i="1" dirty="0">
                <a:sym typeface="+mn-ea"/>
              </a:rPr>
              <a:t> начальной школе но началась война и его призвали в армию, вначале учился в тюменском пехотном училище, потом сам обучал допризывников для фронта. </a:t>
            </a:r>
            <a:endParaRPr lang="ru-RU" altLang="en-US" sz="2000" i="1" dirty="0">
              <a:sym typeface="+mn-ea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650" y="2597785"/>
            <a:ext cx="494601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585" y="1738630"/>
            <a:ext cx="5606415" cy="511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" y="5303837"/>
            <a:ext cx="11592232" cy="18476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1" y="-780089"/>
            <a:ext cx="2336173" cy="4171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68401"/>
            <a:ext cx="9144000" cy="23876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077845" y="154940"/>
            <a:ext cx="8056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>
                <a:solidFill>
                  <a:schemeClr val="tx2">
                    <a:lumMod val="50000"/>
                  </a:schemeClr>
                </a:solidFill>
                <a:sym typeface="+mn-ea"/>
              </a:rPr>
              <a:t>Александр Федорович Горячев</a:t>
            </a:r>
            <a:endParaRPr lang="ru-RU" altLang="en-US" sz="2400" b="1" i="1" u="sng" dirty="0">
              <a:solidFill>
                <a:schemeClr val="tx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918460" y="636270"/>
            <a:ext cx="90582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ym typeface="+mn-ea"/>
              </a:rPr>
              <a:t>В день начала войны заканчивал второй курс педагогического училища и собирался работать по специальности, но начавшаяся военная </a:t>
            </a:r>
            <a:r>
              <a:rPr lang="ru-RU" sz="2000" dirty="0" err="1">
                <a:sym typeface="+mn-ea"/>
              </a:rPr>
              <a:t>лихолетие</a:t>
            </a:r>
            <a:r>
              <a:rPr lang="ru-RU" sz="2000" dirty="0">
                <a:sym typeface="+mn-ea"/>
              </a:rPr>
              <a:t> перечеркнуло его планы.</a:t>
            </a:r>
            <a:endParaRPr lang="ru-RU" altLang="en-US" sz="2000" dirty="0">
              <a:sym typeface="+mn-ea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945" y="1534160"/>
            <a:ext cx="2646680" cy="379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525" y="3391535"/>
            <a:ext cx="2266950" cy="200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45" y="2872105"/>
            <a:ext cx="4323080" cy="290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6830" y="3556000"/>
            <a:ext cx="2161540" cy="200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" y="5303837"/>
            <a:ext cx="11592232" cy="18476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1" y="-780089"/>
            <a:ext cx="2336173" cy="4171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68401"/>
            <a:ext cx="9144000" cy="23876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DB3E1F7-39EC-40E5-BC05-FCBF3CE6448A}"/>
              </a:ext>
            </a:extLst>
          </p:cNvPr>
          <p:cNvSpPr txBox="1"/>
          <p:nvPr/>
        </p:nvSpPr>
        <p:spPr>
          <a:xfrm>
            <a:off x="3112168" y="737937"/>
            <a:ext cx="8662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Афанасий Андреевич Денисов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BD0D52-FCB6-402B-8ECB-6DB004C532A4}"/>
              </a:ext>
            </a:extLst>
          </p:cNvPr>
          <p:cNvSpPr txBox="1"/>
          <p:nvPr/>
        </p:nvSpPr>
        <p:spPr>
          <a:xfrm>
            <a:off x="3694559" y="1196357"/>
            <a:ext cx="84974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Из воспоминаний Афанасия Андреевича </a:t>
            </a:r>
          </a:p>
          <a:p>
            <a:pPr algn="ctr"/>
            <a:r>
              <a:rPr lang="ru-RU" dirty="0"/>
              <a:t>«Посадили нас с парнями в телячьи вагоны</a:t>
            </a:r>
          </a:p>
          <a:p>
            <a:pPr algn="ctr"/>
            <a:r>
              <a:rPr lang="ru-RU" dirty="0"/>
              <a:t>и повезли на Дальний Восток. Думал, отслужу, как положено, и домой. Мы же тогда о войне вовсе не думали. И тут как гром среди ясного неба: по радио объявляют о нападении гитлеровских войск на Советский Союз.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капитан, командир </a:t>
            </a:r>
            <a:r>
              <a:rPr lang="ru-RU" dirty="0" err="1"/>
              <a:t>артиллирийской</a:t>
            </a:r>
            <a:r>
              <a:rPr lang="ru-RU" dirty="0"/>
              <a:t> батареи победу встретил в госпитале. Домой вернулся только в мае 1947 года. Еще с детских лет усвоил главное, лишь честным трудом можно снискать авторитет и уважение людей. Ни один десяток лет проработал Денисов в органах МВД Называевского района. В 1957 году за </a:t>
            </a:r>
            <a:r>
              <a:rPr lang="ru-RU" dirty="0" err="1"/>
              <a:t>добросоветсую</a:t>
            </a:r>
            <a:r>
              <a:rPr lang="ru-RU" dirty="0"/>
              <a:t> службу в милиции награжден орденом Красной звезды, которая засеяла с боевыми наградами. Не забывал все эти годы передавать свой богатый жизненный опыт молодежи.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EC890D-54C8-433F-84C8-77CF77763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906" y="2801077"/>
            <a:ext cx="2115049" cy="27432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" y="5303837"/>
            <a:ext cx="11592232" cy="18476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1" y="-780089"/>
            <a:ext cx="2336173" cy="4171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68401"/>
            <a:ext cx="9144000" cy="23876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" y="5303837"/>
            <a:ext cx="11592232" cy="1847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A6F2B0-7A74-4F6E-ABAD-A097371FCE8B}"/>
              </a:ext>
            </a:extLst>
          </p:cNvPr>
          <p:cNvSpPr txBox="1"/>
          <p:nvPr/>
        </p:nvSpPr>
        <p:spPr>
          <a:xfrm>
            <a:off x="3746377" y="665825"/>
            <a:ext cx="6498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Василий </a:t>
            </a:r>
            <a:r>
              <a:rPr lang="ru-RU" sz="2400" b="1" dirty="0" err="1"/>
              <a:t>Протасович</a:t>
            </a:r>
            <a:r>
              <a:rPr lang="ru-RU" sz="2400" b="1" dirty="0"/>
              <a:t> Дедков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4621BAA-55B8-4543-B2DD-495BBAC72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27" y="1127490"/>
            <a:ext cx="2889162" cy="375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06484F-7A4C-4776-9C5E-1BA8EF5EF903}"/>
              </a:ext>
            </a:extLst>
          </p:cNvPr>
          <p:cNvSpPr txBox="1"/>
          <p:nvPr/>
        </p:nvSpPr>
        <p:spPr>
          <a:xfrm>
            <a:off x="5628184" y="1168401"/>
            <a:ext cx="63688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Родился в деревне Покровка. В декабре 1941 года начался его боевой путь, всю войну Василий Протасович прошел артилирийстом, воевал на Сталингрдаском, 3-м Белорусском, центральном фронтах. получил 4 ранения и 2 контузии. 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CB1844B-C518-4615-9A28-31B9D1435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520" y="2587730"/>
            <a:ext cx="915480" cy="158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D4480D1-A1CB-4B03-BC1D-C52F311EEB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5852" y="2634763"/>
            <a:ext cx="714522" cy="1350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2ED5FBA-BD3A-47F7-8FBD-B1C001ACF976}"/>
              </a:ext>
            </a:extLst>
          </p:cNvPr>
          <p:cNvSpPr txBox="1"/>
          <p:nvPr/>
        </p:nvSpPr>
        <p:spPr>
          <a:xfrm>
            <a:off x="6651406" y="2578882"/>
            <a:ext cx="50651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Совершил второй подвиг, на этот раз трудовой, он стал заслуженным механизатором. За высокие производственные показатели Родина наградила своего сына орденом Ленина. Василий </a:t>
            </a:r>
            <a:r>
              <a:rPr lang="ru-RU" sz="1600" dirty="0" err="1"/>
              <a:t>Протасович</a:t>
            </a:r>
            <a:r>
              <a:rPr lang="ru-RU" sz="1600" dirty="0"/>
              <a:t> дважды был участником ВДНХ в Москве, награжден медалью за </a:t>
            </a:r>
            <a:r>
              <a:rPr lang="ru-RU" sz="1600" dirty="0" err="1"/>
              <a:t>доблесный</a:t>
            </a:r>
            <a:r>
              <a:rPr lang="ru-RU" sz="1600" dirty="0"/>
              <a:t> труд в ознаменование 100- </a:t>
            </a:r>
            <a:r>
              <a:rPr lang="ru-RU" sz="1600" dirty="0" err="1"/>
              <a:t>летия</a:t>
            </a:r>
            <a:r>
              <a:rPr lang="ru-RU" sz="1600" dirty="0"/>
              <a:t> со дня </a:t>
            </a:r>
            <a:r>
              <a:rPr lang="ru-RU" sz="1600" dirty="0" err="1"/>
              <a:t>рожденич</a:t>
            </a:r>
            <a:r>
              <a:rPr lang="ru-RU" sz="1600" dirty="0"/>
              <a:t> В.И. Ленина.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D341D9E-8B88-4B32-8162-8FA4645F65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913" y="2505427"/>
            <a:ext cx="2565377" cy="2562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80604020202020204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80604020202020204" pitchFamily="34" charset="0"/>
            <a:ea typeface="SimSun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879</Words>
  <Application>Microsoft Office PowerPoint</Application>
  <PresentationFormat>Широкоэкранный</PresentationFormat>
  <Paragraphs>158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SimSun</vt:lpstr>
      <vt:lpstr>Arial</vt:lpstr>
      <vt:lpstr>Business Cooperate</vt:lpstr>
      <vt:lpstr>     </vt:lpstr>
      <vt:lpstr>      </vt:lpstr>
      <vt:lpstr>    </vt:lpstr>
      <vt:lpstr>   </vt:lpstr>
      <vt:lpstr>      </vt:lpstr>
      <vt:lpstr>    </vt:lpstr>
      <vt:lpstr>   </vt:lpstr>
      <vt:lpstr>     </vt:lpstr>
      <vt:lpstr>   </vt:lpstr>
      <vt:lpstr>    </vt:lpstr>
      <vt:lpstr>    </vt:lpstr>
      <vt:lpstr>    </vt:lpstr>
      <vt:lpstr>    </vt:lpstr>
      <vt:lpstr>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</cp:lastModifiedBy>
  <cp:revision>15</cp:revision>
  <dcterms:created xsi:type="dcterms:W3CDTF">2025-04-09T04:13:48Z</dcterms:created>
  <dcterms:modified xsi:type="dcterms:W3CDTF">2025-04-14T11:44:52Z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1049-11.1.0.11723</vt:lpwstr>
  </property>
</Properties>
</file>