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8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966010036683363"/>
          <c:y val="8.8668064107602945E-2"/>
          <c:w val="0.53920335253354423"/>
          <c:h val="0.418898205161797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Участники</c:v>
                </c:pt>
                <c:pt idx="1">
                  <c:v>Победители</c:v>
                </c:pt>
                <c:pt idx="2">
                  <c:v>Призеры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</c:v>
                </c:pt>
                <c:pt idx="1">
                  <c:v>10</c:v>
                </c:pt>
                <c:pt idx="2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Участники</c:v>
                </c:pt>
                <c:pt idx="1">
                  <c:v>Победители</c:v>
                </c:pt>
                <c:pt idx="2">
                  <c:v>Призеры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58</c:v>
                </c:pt>
                <c:pt idx="1">
                  <c:v>12</c:v>
                </c:pt>
                <c:pt idx="2">
                  <c:v>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Участники</c:v>
                </c:pt>
                <c:pt idx="1">
                  <c:v>Победители</c:v>
                </c:pt>
                <c:pt idx="2">
                  <c:v>Призеры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62</c:v>
                </c:pt>
                <c:pt idx="1">
                  <c:v>18</c:v>
                </c:pt>
                <c:pt idx="2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725440"/>
        <c:axId val="31726976"/>
      </c:barChart>
      <c:catAx>
        <c:axId val="31725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1726976"/>
        <c:crosses val="autoZero"/>
        <c:auto val="1"/>
        <c:lblAlgn val="ctr"/>
        <c:lblOffset val="100"/>
        <c:noMultiLvlLbl val="0"/>
      </c:catAx>
      <c:valAx>
        <c:axId val="31726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1725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125877835696262"/>
          <c:y val="0.27951307917376306"/>
          <c:w val="0.1519756775863898"/>
          <c:h val="0.38177875200388861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966015346990246"/>
          <c:y val="6.2287115236512092E-2"/>
          <c:w val="0.53920335253354423"/>
          <c:h val="0.418898205161797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Участники</c:v>
                </c:pt>
                <c:pt idx="1">
                  <c:v>Победители</c:v>
                </c:pt>
                <c:pt idx="2">
                  <c:v>Призеры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</c:v>
                </c:pt>
                <c:pt idx="1">
                  <c:v>6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Участники</c:v>
                </c:pt>
                <c:pt idx="1">
                  <c:v>Победители</c:v>
                </c:pt>
                <c:pt idx="2">
                  <c:v>Призеры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</c:v>
                </c:pt>
                <c:pt idx="1">
                  <c:v>6</c:v>
                </c:pt>
                <c:pt idx="2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Участники</c:v>
                </c:pt>
                <c:pt idx="1">
                  <c:v>Победители</c:v>
                </c:pt>
                <c:pt idx="2">
                  <c:v>Призеры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35</c:v>
                </c:pt>
                <c:pt idx="1">
                  <c:v>3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765632"/>
        <c:axId val="31767168"/>
      </c:barChart>
      <c:catAx>
        <c:axId val="31765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1767168"/>
        <c:crosses val="autoZero"/>
        <c:auto val="1"/>
        <c:lblAlgn val="ctr"/>
        <c:lblOffset val="100"/>
        <c:noMultiLvlLbl val="0"/>
      </c:catAx>
      <c:valAx>
        <c:axId val="31767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1765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125877835696262"/>
          <c:y val="0.27951307917376306"/>
          <c:w val="0.1519756775863898"/>
          <c:h val="0.38177875200388861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E713B-05E5-493D-89D1-789E9B91C748}" type="doc">
      <dgm:prSet loTypeId="urn:microsoft.com/office/officeart/2005/8/layout/cycle2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1974EE0-059C-4391-BFF5-30F7A90157EB}">
      <dgm:prSet phldrT="[Текст]"/>
      <dgm:spPr/>
      <dgm:t>
        <a:bodyPr/>
        <a:lstStyle/>
        <a:p>
          <a:r>
            <a:rPr lang="ru-RU" dirty="0" smtClean="0"/>
            <a:t>МБОУ «</a:t>
          </a:r>
          <a:r>
            <a:rPr lang="ru-RU" dirty="0" err="1" smtClean="0"/>
            <a:t>Мангутская</a:t>
          </a:r>
          <a:r>
            <a:rPr lang="ru-RU" dirty="0" smtClean="0"/>
            <a:t> СОШ»</a:t>
          </a:r>
          <a:endParaRPr lang="ru-RU" dirty="0"/>
        </a:p>
      </dgm:t>
    </dgm:pt>
    <dgm:pt modelId="{3587F694-8D5A-4964-86F9-4E35A99A00B9}" type="parTrans" cxnId="{9BFAE1BE-340E-40B8-95B9-1FD876F72D7E}">
      <dgm:prSet/>
      <dgm:spPr/>
      <dgm:t>
        <a:bodyPr/>
        <a:lstStyle/>
        <a:p>
          <a:endParaRPr lang="ru-RU"/>
        </a:p>
      </dgm:t>
    </dgm:pt>
    <dgm:pt modelId="{5575C1AC-8CF0-41A3-94B7-24BD0BC04860}" type="sibTrans" cxnId="{9BFAE1BE-340E-40B8-95B9-1FD876F72D7E}">
      <dgm:prSet/>
      <dgm:spPr/>
      <dgm:t>
        <a:bodyPr/>
        <a:lstStyle/>
        <a:p>
          <a:endParaRPr lang="ru-RU"/>
        </a:p>
      </dgm:t>
    </dgm:pt>
    <dgm:pt modelId="{3C45E0C2-9AD8-4FB6-8CAE-F065B260CBB9}">
      <dgm:prSet phldrT="[Текст]"/>
      <dgm:spPr/>
      <dgm:t>
        <a:bodyPr/>
        <a:lstStyle/>
        <a:p>
          <a:r>
            <a:rPr lang="ru-RU" dirty="0" smtClean="0"/>
            <a:t>МБОУ «Искровская СОШ»</a:t>
          </a:r>
          <a:endParaRPr lang="ru-RU" dirty="0"/>
        </a:p>
      </dgm:t>
    </dgm:pt>
    <dgm:pt modelId="{348B02CF-9A8E-47DC-AE30-45720021A764}" type="parTrans" cxnId="{66C4A3FC-E14F-4319-BBF2-B44A70FF5B02}">
      <dgm:prSet/>
      <dgm:spPr/>
      <dgm:t>
        <a:bodyPr/>
        <a:lstStyle/>
        <a:p>
          <a:endParaRPr lang="ru-RU"/>
        </a:p>
      </dgm:t>
    </dgm:pt>
    <dgm:pt modelId="{9154170B-968F-4D26-8D35-A428A3D0E381}" type="sibTrans" cxnId="{66C4A3FC-E14F-4319-BBF2-B44A70FF5B02}">
      <dgm:prSet/>
      <dgm:spPr/>
      <dgm:t>
        <a:bodyPr/>
        <a:lstStyle/>
        <a:p>
          <a:endParaRPr lang="ru-RU"/>
        </a:p>
      </dgm:t>
    </dgm:pt>
    <dgm:pt modelId="{57C1EB21-F007-4646-9F1F-BD31D41EBB10}" type="pres">
      <dgm:prSet presAssocID="{BF6E713B-05E5-493D-89D1-789E9B91C74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4BC191-27F5-4B61-A9EF-C17F77E88635}" type="pres">
      <dgm:prSet presAssocID="{41974EE0-059C-4391-BFF5-30F7A90157EB}" presName="node" presStyleLbl="node1" presStyleIdx="0" presStyleCnt="2" custScaleX="139273" custScaleY="106001" custRadScaleRad="103293" custRadScaleInc="4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7DBF01-337A-4990-8DB7-C801C622CDC6}" type="pres">
      <dgm:prSet presAssocID="{5575C1AC-8CF0-41A3-94B7-24BD0BC04860}" presName="sibTrans" presStyleLbl="sibTrans2D1" presStyleIdx="0" presStyleCnt="2" custAng="21422443" custLinFactNeighborX="-5853" custLinFactNeighborY="82834"/>
      <dgm:spPr/>
      <dgm:t>
        <a:bodyPr/>
        <a:lstStyle/>
        <a:p>
          <a:endParaRPr lang="ru-RU"/>
        </a:p>
      </dgm:t>
    </dgm:pt>
    <dgm:pt modelId="{E15CCA31-A9EC-478B-BBF6-AAA442AE4F2B}" type="pres">
      <dgm:prSet presAssocID="{5575C1AC-8CF0-41A3-94B7-24BD0BC0486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E5C52D3-6A47-4924-A5BD-B87BA0263F92}" type="pres">
      <dgm:prSet presAssocID="{3C45E0C2-9AD8-4FB6-8CAE-F065B260CBB9}" presName="node" presStyleLbl="node1" presStyleIdx="1" presStyleCnt="2" custScaleX="135543" custScaleY="106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7881F-7CD9-4CC1-82B3-2395EBE85E89}" type="pres">
      <dgm:prSet presAssocID="{9154170B-968F-4D26-8D35-A428A3D0E381}" presName="sibTrans" presStyleLbl="sibTrans2D1" presStyleIdx="1" presStyleCnt="2" custLinFactNeighborX="-5867" custLinFactNeighborY="-93113"/>
      <dgm:spPr/>
      <dgm:t>
        <a:bodyPr/>
        <a:lstStyle/>
        <a:p>
          <a:endParaRPr lang="ru-RU"/>
        </a:p>
      </dgm:t>
    </dgm:pt>
    <dgm:pt modelId="{38B6CA35-9354-439B-AD05-7E86B067E183}" type="pres">
      <dgm:prSet presAssocID="{9154170B-968F-4D26-8D35-A428A3D0E381}" presName="connectorText" presStyleLbl="sibTrans2D1" presStyleIdx="1" presStyleCnt="2"/>
      <dgm:spPr/>
      <dgm:t>
        <a:bodyPr/>
        <a:lstStyle/>
        <a:p>
          <a:endParaRPr lang="ru-RU"/>
        </a:p>
      </dgm:t>
    </dgm:pt>
  </dgm:ptLst>
  <dgm:cxnLst>
    <dgm:cxn modelId="{33FC5BBA-05F0-4963-A779-79580EFF9C29}" type="presOf" srcId="{5575C1AC-8CF0-41A3-94B7-24BD0BC04860}" destId="{E15CCA31-A9EC-478B-BBF6-AAA442AE4F2B}" srcOrd="1" destOrd="0" presId="urn:microsoft.com/office/officeart/2005/8/layout/cycle2"/>
    <dgm:cxn modelId="{9BFAE1BE-340E-40B8-95B9-1FD876F72D7E}" srcId="{BF6E713B-05E5-493D-89D1-789E9B91C748}" destId="{41974EE0-059C-4391-BFF5-30F7A90157EB}" srcOrd="0" destOrd="0" parTransId="{3587F694-8D5A-4964-86F9-4E35A99A00B9}" sibTransId="{5575C1AC-8CF0-41A3-94B7-24BD0BC04860}"/>
    <dgm:cxn modelId="{2251FF1B-2203-4A85-BDAB-94A90906B922}" type="presOf" srcId="{BF6E713B-05E5-493D-89D1-789E9B91C748}" destId="{57C1EB21-F007-4646-9F1F-BD31D41EBB10}" srcOrd="0" destOrd="0" presId="urn:microsoft.com/office/officeart/2005/8/layout/cycle2"/>
    <dgm:cxn modelId="{BAE01C6D-8149-45FB-88D8-C9CE6DE1BB5C}" type="presOf" srcId="{5575C1AC-8CF0-41A3-94B7-24BD0BC04860}" destId="{C87DBF01-337A-4990-8DB7-C801C622CDC6}" srcOrd="0" destOrd="0" presId="urn:microsoft.com/office/officeart/2005/8/layout/cycle2"/>
    <dgm:cxn modelId="{3B923A7A-7EE5-492C-9C28-AFB9499F486C}" type="presOf" srcId="{3C45E0C2-9AD8-4FB6-8CAE-F065B260CBB9}" destId="{EE5C52D3-6A47-4924-A5BD-B87BA0263F92}" srcOrd="0" destOrd="0" presId="urn:microsoft.com/office/officeart/2005/8/layout/cycle2"/>
    <dgm:cxn modelId="{0D6398E1-BF6B-476B-93B6-DC2D9C71FE71}" type="presOf" srcId="{41974EE0-059C-4391-BFF5-30F7A90157EB}" destId="{194BC191-27F5-4B61-A9EF-C17F77E88635}" srcOrd="0" destOrd="0" presId="urn:microsoft.com/office/officeart/2005/8/layout/cycle2"/>
    <dgm:cxn modelId="{CD45F72E-57DC-4C8E-A270-E65DF5C43A4D}" type="presOf" srcId="{9154170B-968F-4D26-8D35-A428A3D0E381}" destId="{6F47881F-7CD9-4CC1-82B3-2395EBE85E89}" srcOrd="0" destOrd="0" presId="urn:microsoft.com/office/officeart/2005/8/layout/cycle2"/>
    <dgm:cxn modelId="{66C4A3FC-E14F-4319-BBF2-B44A70FF5B02}" srcId="{BF6E713B-05E5-493D-89D1-789E9B91C748}" destId="{3C45E0C2-9AD8-4FB6-8CAE-F065B260CBB9}" srcOrd="1" destOrd="0" parTransId="{348B02CF-9A8E-47DC-AE30-45720021A764}" sibTransId="{9154170B-968F-4D26-8D35-A428A3D0E381}"/>
    <dgm:cxn modelId="{33D18858-2043-44BD-8AC5-A927751DE5C5}" type="presOf" srcId="{9154170B-968F-4D26-8D35-A428A3D0E381}" destId="{38B6CA35-9354-439B-AD05-7E86B067E183}" srcOrd="1" destOrd="0" presId="urn:microsoft.com/office/officeart/2005/8/layout/cycle2"/>
    <dgm:cxn modelId="{01D63FC0-80C1-40F8-8821-446B888E99EC}" type="presParOf" srcId="{57C1EB21-F007-4646-9F1F-BD31D41EBB10}" destId="{194BC191-27F5-4B61-A9EF-C17F77E88635}" srcOrd="0" destOrd="0" presId="urn:microsoft.com/office/officeart/2005/8/layout/cycle2"/>
    <dgm:cxn modelId="{F494D8CD-B080-4C32-8004-5D115389D787}" type="presParOf" srcId="{57C1EB21-F007-4646-9F1F-BD31D41EBB10}" destId="{C87DBF01-337A-4990-8DB7-C801C622CDC6}" srcOrd="1" destOrd="0" presId="urn:microsoft.com/office/officeart/2005/8/layout/cycle2"/>
    <dgm:cxn modelId="{150A17F7-CEE5-4FC9-A6B5-6E7C993EAE68}" type="presParOf" srcId="{C87DBF01-337A-4990-8DB7-C801C622CDC6}" destId="{E15CCA31-A9EC-478B-BBF6-AAA442AE4F2B}" srcOrd="0" destOrd="0" presId="urn:microsoft.com/office/officeart/2005/8/layout/cycle2"/>
    <dgm:cxn modelId="{9657C8BE-2AB6-44BA-9EF0-7897EB1284CB}" type="presParOf" srcId="{57C1EB21-F007-4646-9F1F-BD31D41EBB10}" destId="{EE5C52D3-6A47-4924-A5BD-B87BA0263F92}" srcOrd="2" destOrd="0" presId="urn:microsoft.com/office/officeart/2005/8/layout/cycle2"/>
    <dgm:cxn modelId="{1D623EA8-FBE3-4580-A3BD-58A38ECF8C46}" type="presParOf" srcId="{57C1EB21-F007-4646-9F1F-BD31D41EBB10}" destId="{6F47881F-7CD9-4CC1-82B3-2395EBE85E89}" srcOrd="3" destOrd="0" presId="urn:microsoft.com/office/officeart/2005/8/layout/cycle2"/>
    <dgm:cxn modelId="{1E9C1392-A6C5-4A94-9B9F-7EE045B2678D}" type="presParOf" srcId="{6F47881F-7CD9-4CC1-82B3-2395EBE85E89}" destId="{38B6CA35-9354-439B-AD05-7E86B067E18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6E713B-05E5-493D-89D1-789E9B91C748}" type="doc">
      <dgm:prSet loTypeId="urn:microsoft.com/office/officeart/2005/8/layout/cycle2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1974EE0-059C-4391-BFF5-30F7A90157EB}">
      <dgm:prSet phldrT="[Текст]"/>
      <dgm:spPr/>
      <dgm:t>
        <a:bodyPr/>
        <a:lstStyle/>
        <a:p>
          <a:r>
            <a:rPr lang="ru-RU" dirty="0" smtClean="0"/>
            <a:t>МБОУ «Путиловская СОШ»</a:t>
          </a:r>
          <a:endParaRPr lang="ru-RU" dirty="0"/>
        </a:p>
      </dgm:t>
    </dgm:pt>
    <dgm:pt modelId="{3587F694-8D5A-4964-86F9-4E35A99A00B9}" type="parTrans" cxnId="{9BFAE1BE-340E-40B8-95B9-1FD876F72D7E}">
      <dgm:prSet/>
      <dgm:spPr/>
      <dgm:t>
        <a:bodyPr/>
        <a:lstStyle/>
        <a:p>
          <a:endParaRPr lang="ru-RU"/>
        </a:p>
      </dgm:t>
    </dgm:pt>
    <dgm:pt modelId="{5575C1AC-8CF0-41A3-94B7-24BD0BC04860}" type="sibTrans" cxnId="{9BFAE1BE-340E-40B8-95B9-1FD876F72D7E}">
      <dgm:prSet/>
      <dgm:spPr/>
      <dgm:t>
        <a:bodyPr/>
        <a:lstStyle/>
        <a:p>
          <a:endParaRPr lang="ru-RU"/>
        </a:p>
      </dgm:t>
    </dgm:pt>
    <dgm:pt modelId="{3C45E0C2-9AD8-4FB6-8CAE-F065B260CBB9}">
      <dgm:prSet phldrT="[Текст]"/>
      <dgm:spPr/>
      <dgm:t>
        <a:bodyPr/>
        <a:lstStyle/>
        <a:p>
          <a:r>
            <a:rPr lang="ru-RU" dirty="0" smtClean="0"/>
            <a:t>МБОУ «Муравьёвская СОШ»</a:t>
          </a:r>
          <a:endParaRPr lang="ru-RU" dirty="0"/>
        </a:p>
      </dgm:t>
    </dgm:pt>
    <dgm:pt modelId="{348B02CF-9A8E-47DC-AE30-45720021A764}" type="parTrans" cxnId="{66C4A3FC-E14F-4319-BBF2-B44A70FF5B02}">
      <dgm:prSet/>
      <dgm:spPr/>
      <dgm:t>
        <a:bodyPr/>
        <a:lstStyle/>
        <a:p>
          <a:endParaRPr lang="ru-RU"/>
        </a:p>
      </dgm:t>
    </dgm:pt>
    <dgm:pt modelId="{9154170B-968F-4D26-8D35-A428A3D0E381}" type="sibTrans" cxnId="{66C4A3FC-E14F-4319-BBF2-B44A70FF5B02}">
      <dgm:prSet/>
      <dgm:spPr/>
      <dgm:t>
        <a:bodyPr/>
        <a:lstStyle/>
        <a:p>
          <a:endParaRPr lang="ru-RU"/>
        </a:p>
      </dgm:t>
    </dgm:pt>
    <dgm:pt modelId="{9A69F9FF-7421-4226-9139-96E9263482AA}">
      <dgm:prSet phldrT="[Текст]"/>
      <dgm:spPr/>
      <dgm:t>
        <a:bodyPr/>
        <a:lstStyle/>
        <a:p>
          <a:r>
            <a:rPr lang="ru-RU" dirty="0" smtClean="0"/>
            <a:t>МБОУ «</a:t>
          </a:r>
          <a:r>
            <a:rPr lang="ru-RU" dirty="0" err="1" smtClean="0"/>
            <a:t>Старинская</a:t>
          </a:r>
          <a:r>
            <a:rPr lang="ru-RU" dirty="0" smtClean="0"/>
            <a:t> СОШ»</a:t>
          </a:r>
          <a:endParaRPr lang="ru-RU" dirty="0"/>
        </a:p>
      </dgm:t>
    </dgm:pt>
    <dgm:pt modelId="{5B1C24E1-0070-4A7A-8450-91B4179CE22D}" type="parTrans" cxnId="{E3672558-4913-48BE-A633-D31DA70C1C99}">
      <dgm:prSet/>
      <dgm:spPr/>
      <dgm:t>
        <a:bodyPr/>
        <a:lstStyle/>
        <a:p>
          <a:endParaRPr lang="ru-RU"/>
        </a:p>
      </dgm:t>
    </dgm:pt>
    <dgm:pt modelId="{D6B7B15D-E121-43D7-B774-58EC78BB5242}" type="sibTrans" cxnId="{E3672558-4913-48BE-A633-D31DA70C1C99}">
      <dgm:prSet/>
      <dgm:spPr/>
      <dgm:t>
        <a:bodyPr/>
        <a:lstStyle/>
        <a:p>
          <a:endParaRPr lang="ru-RU"/>
        </a:p>
      </dgm:t>
    </dgm:pt>
    <dgm:pt modelId="{57C1EB21-F007-4646-9F1F-BD31D41EBB10}" type="pres">
      <dgm:prSet presAssocID="{BF6E713B-05E5-493D-89D1-789E9B91C74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4BC191-27F5-4B61-A9EF-C17F77E88635}" type="pres">
      <dgm:prSet presAssocID="{41974EE0-059C-4391-BFF5-30F7A90157EB}" presName="node" presStyleLbl="node1" presStyleIdx="0" presStyleCnt="3" custRadScaleRad="103293" custRadScaleInc="4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7DBF01-337A-4990-8DB7-C801C622CDC6}" type="pres">
      <dgm:prSet presAssocID="{5575C1AC-8CF0-41A3-94B7-24BD0BC0486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15CCA31-A9EC-478B-BBF6-AAA442AE4F2B}" type="pres">
      <dgm:prSet presAssocID="{5575C1AC-8CF0-41A3-94B7-24BD0BC04860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EE5C52D3-6A47-4924-A5BD-B87BA0263F92}" type="pres">
      <dgm:prSet presAssocID="{3C45E0C2-9AD8-4FB6-8CAE-F065B260CBB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7881F-7CD9-4CC1-82B3-2395EBE85E89}" type="pres">
      <dgm:prSet presAssocID="{9154170B-968F-4D26-8D35-A428A3D0E38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8B6CA35-9354-439B-AD05-7E86B067E183}" type="pres">
      <dgm:prSet presAssocID="{9154170B-968F-4D26-8D35-A428A3D0E38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8688EDC-77BD-4484-ADB3-1AF041D19F31}" type="pres">
      <dgm:prSet presAssocID="{9A69F9FF-7421-4226-9139-96E9263482A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14EE0-2118-4229-B99C-65D192CC6950}" type="pres">
      <dgm:prSet presAssocID="{D6B7B15D-E121-43D7-B774-58EC78BB5242}" presName="sibTrans" presStyleLbl="sibTrans2D1" presStyleIdx="2" presStyleCnt="3"/>
      <dgm:spPr/>
      <dgm:t>
        <a:bodyPr/>
        <a:lstStyle/>
        <a:p>
          <a:endParaRPr lang="ru-RU"/>
        </a:p>
      </dgm:t>
    </dgm:pt>
    <dgm:pt modelId="{CFE21D06-AA6B-462A-A4C4-09371B66258F}" type="pres">
      <dgm:prSet presAssocID="{D6B7B15D-E121-43D7-B774-58EC78BB5242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6BEEC30-9C10-47A3-BDC3-788DE55458C8}" type="presOf" srcId="{D6B7B15D-E121-43D7-B774-58EC78BB5242}" destId="{CFE21D06-AA6B-462A-A4C4-09371B66258F}" srcOrd="1" destOrd="0" presId="urn:microsoft.com/office/officeart/2005/8/layout/cycle2"/>
    <dgm:cxn modelId="{285E41A8-D829-4ABF-AC4C-151E3E4C18BE}" type="presOf" srcId="{5575C1AC-8CF0-41A3-94B7-24BD0BC04860}" destId="{C87DBF01-337A-4990-8DB7-C801C622CDC6}" srcOrd="0" destOrd="0" presId="urn:microsoft.com/office/officeart/2005/8/layout/cycle2"/>
    <dgm:cxn modelId="{1921C223-82E4-40D6-ADC9-D970CD79E9C6}" type="presOf" srcId="{9154170B-968F-4D26-8D35-A428A3D0E381}" destId="{38B6CA35-9354-439B-AD05-7E86B067E183}" srcOrd="1" destOrd="0" presId="urn:microsoft.com/office/officeart/2005/8/layout/cycle2"/>
    <dgm:cxn modelId="{B4BEC487-6F92-471D-AE6F-00B0660E9447}" type="presOf" srcId="{D6B7B15D-E121-43D7-B774-58EC78BB5242}" destId="{96614EE0-2118-4229-B99C-65D192CC6950}" srcOrd="0" destOrd="0" presId="urn:microsoft.com/office/officeart/2005/8/layout/cycle2"/>
    <dgm:cxn modelId="{9BFAE1BE-340E-40B8-95B9-1FD876F72D7E}" srcId="{BF6E713B-05E5-493D-89D1-789E9B91C748}" destId="{41974EE0-059C-4391-BFF5-30F7A90157EB}" srcOrd="0" destOrd="0" parTransId="{3587F694-8D5A-4964-86F9-4E35A99A00B9}" sibTransId="{5575C1AC-8CF0-41A3-94B7-24BD0BC04860}"/>
    <dgm:cxn modelId="{9EFE6550-7F2B-425F-9EC1-E75E3E9D871E}" type="presOf" srcId="{3C45E0C2-9AD8-4FB6-8CAE-F065B260CBB9}" destId="{EE5C52D3-6A47-4924-A5BD-B87BA0263F92}" srcOrd="0" destOrd="0" presId="urn:microsoft.com/office/officeart/2005/8/layout/cycle2"/>
    <dgm:cxn modelId="{A4A9C236-B4D2-4751-B8A8-BF37ED35060F}" type="presOf" srcId="{9A69F9FF-7421-4226-9139-96E9263482AA}" destId="{18688EDC-77BD-4484-ADB3-1AF041D19F31}" srcOrd="0" destOrd="0" presId="urn:microsoft.com/office/officeart/2005/8/layout/cycle2"/>
    <dgm:cxn modelId="{BB1B9B53-C0ED-4E99-AE4C-9EC3FFCF2FAA}" type="presOf" srcId="{9154170B-968F-4D26-8D35-A428A3D0E381}" destId="{6F47881F-7CD9-4CC1-82B3-2395EBE85E89}" srcOrd="0" destOrd="0" presId="urn:microsoft.com/office/officeart/2005/8/layout/cycle2"/>
    <dgm:cxn modelId="{66C4A3FC-E14F-4319-BBF2-B44A70FF5B02}" srcId="{BF6E713B-05E5-493D-89D1-789E9B91C748}" destId="{3C45E0C2-9AD8-4FB6-8CAE-F065B260CBB9}" srcOrd="1" destOrd="0" parTransId="{348B02CF-9A8E-47DC-AE30-45720021A764}" sibTransId="{9154170B-968F-4D26-8D35-A428A3D0E381}"/>
    <dgm:cxn modelId="{A4DA9523-E830-4F28-9172-B2D4E48F3CBE}" type="presOf" srcId="{41974EE0-059C-4391-BFF5-30F7A90157EB}" destId="{194BC191-27F5-4B61-A9EF-C17F77E88635}" srcOrd="0" destOrd="0" presId="urn:microsoft.com/office/officeart/2005/8/layout/cycle2"/>
    <dgm:cxn modelId="{E3672558-4913-48BE-A633-D31DA70C1C99}" srcId="{BF6E713B-05E5-493D-89D1-789E9B91C748}" destId="{9A69F9FF-7421-4226-9139-96E9263482AA}" srcOrd="2" destOrd="0" parTransId="{5B1C24E1-0070-4A7A-8450-91B4179CE22D}" sibTransId="{D6B7B15D-E121-43D7-B774-58EC78BB5242}"/>
    <dgm:cxn modelId="{062FBA8A-FC46-4710-B7FE-BA81CAAED292}" type="presOf" srcId="{5575C1AC-8CF0-41A3-94B7-24BD0BC04860}" destId="{E15CCA31-A9EC-478B-BBF6-AAA442AE4F2B}" srcOrd="1" destOrd="0" presId="urn:microsoft.com/office/officeart/2005/8/layout/cycle2"/>
    <dgm:cxn modelId="{C3F21F30-731A-4CA0-AF27-82A46CD3D4CA}" type="presOf" srcId="{BF6E713B-05E5-493D-89D1-789E9B91C748}" destId="{57C1EB21-F007-4646-9F1F-BD31D41EBB10}" srcOrd="0" destOrd="0" presId="urn:microsoft.com/office/officeart/2005/8/layout/cycle2"/>
    <dgm:cxn modelId="{2C34828E-BC74-417B-B9CB-198B71509F4A}" type="presParOf" srcId="{57C1EB21-F007-4646-9F1F-BD31D41EBB10}" destId="{194BC191-27F5-4B61-A9EF-C17F77E88635}" srcOrd="0" destOrd="0" presId="urn:microsoft.com/office/officeart/2005/8/layout/cycle2"/>
    <dgm:cxn modelId="{8DC3EAFE-4F2A-4CA3-9954-FFD97B54A0B5}" type="presParOf" srcId="{57C1EB21-F007-4646-9F1F-BD31D41EBB10}" destId="{C87DBF01-337A-4990-8DB7-C801C622CDC6}" srcOrd="1" destOrd="0" presId="urn:microsoft.com/office/officeart/2005/8/layout/cycle2"/>
    <dgm:cxn modelId="{7531270C-9CA0-4709-A8F8-6CBC5CC5B1EB}" type="presParOf" srcId="{C87DBF01-337A-4990-8DB7-C801C622CDC6}" destId="{E15CCA31-A9EC-478B-BBF6-AAA442AE4F2B}" srcOrd="0" destOrd="0" presId="urn:microsoft.com/office/officeart/2005/8/layout/cycle2"/>
    <dgm:cxn modelId="{DE864F03-A045-4703-8D6E-D5B35457E3F0}" type="presParOf" srcId="{57C1EB21-F007-4646-9F1F-BD31D41EBB10}" destId="{EE5C52D3-6A47-4924-A5BD-B87BA0263F92}" srcOrd="2" destOrd="0" presId="urn:microsoft.com/office/officeart/2005/8/layout/cycle2"/>
    <dgm:cxn modelId="{5A714B8E-073D-419F-BB28-5D7952AD30D5}" type="presParOf" srcId="{57C1EB21-F007-4646-9F1F-BD31D41EBB10}" destId="{6F47881F-7CD9-4CC1-82B3-2395EBE85E89}" srcOrd="3" destOrd="0" presId="urn:microsoft.com/office/officeart/2005/8/layout/cycle2"/>
    <dgm:cxn modelId="{C570DDD3-4ABB-4191-A96C-634FAE97627E}" type="presParOf" srcId="{6F47881F-7CD9-4CC1-82B3-2395EBE85E89}" destId="{38B6CA35-9354-439B-AD05-7E86B067E183}" srcOrd="0" destOrd="0" presId="urn:microsoft.com/office/officeart/2005/8/layout/cycle2"/>
    <dgm:cxn modelId="{A159912A-FC53-401F-A6BC-B855D2B23BBB}" type="presParOf" srcId="{57C1EB21-F007-4646-9F1F-BD31D41EBB10}" destId="{18688EDC-77BD-4484-ADB3-1AF041D19F31}" srcOrd="4" destOrd="0" presId="urn:microsoft.com/office/officeart/2005/8/layout/cycle2"/>
    <dgm:cxn modelId="{39493DBF-87A2-4517-85F6-BD1231125A16}" type="presParOf" srcId="{57C1EB21-F007-4646-9F1F-BD31D41EBB10}" destId="{96614EE0-2118-4229-B99C-65D192CC6950}" srcOrd="5" destOrd="0" presId="urn:microsoft.com/office/officeart/2005/8/layout/cycle2"/>
    <dgm:cxn modelId="{7EEEF515-F7C2-454F-A12A-F45342073800}" type="presParOf" srcId="{96614EE0-2118-4229-B99C-65D192CC6950}" destId="{CFE21D06-AA6B-462A-A4C4-09371B66258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6E713B-05E5-493D-89D1-789E9B91C748}" type="doc">
      <dgm:prSet loTypeId="urn:microsoft.com/office/officeart/2005/8/layout/cycle2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C45E0C2-9AD8-4FB6-8CAE-F065B260CBB9}">
      <dgm:prSet phldrT="[Текст]" custT="1"/>
      <dgm:spPr/>
      <dgm:t>
        <a:bodyPr/>
        <a:lstStyle/>
        <a:p>
          <a:r>
            <a:rPr lang="ru-RU" sz="1600" dirty="0" smtClean="0"/>
            <a:t>МБОУ «</a:t>
          </a:r>
          <a:r>
            <a:rPr lang="ru-RU" sz="1600" dirty="0" err="1" smtClean="0"/>
            <a:t>Черемновская</a:t>
          </a:r>
          <a:r>
            <a:rPr lang="ru-RU" sz="1600" dirty="0" smtClean="0"/>
            <a:t> СОШ»</a:t>
          </a:r>
          <a:endParaRPr lang="ru-RU" sz="1600" dirty="0"/>
        </a:p>
      </dgm:t>
    </dgm:pt>
    <dgm:pt modelId="{348B02CF-9A8E-47DC-AE30-45720021A764}" type="parTrans" cxnId="{66C4A3FC-E14F-4319-BBF2-B44A70FF5B02}">
      <dgm:prSet/>
      <dgm:spPr/>
      <dgm:t>
        <a:bodyPr/>
        <a:lstStyle/>
        <a:p>
          <a:endParaRPr lang="ru-RU"/>
        </a:p>
      </dgm:t>
    </dgm:pt>
    <dgm:pt modelId="{9154170B-968F-4D26-8D35-A428A3D0E381}" type="sibTrans" cxnId="{66C4A3FC-E14F-4319-BBF2-B44A70FF5B02}">
      <dgm:prSet/>
      <dgm:spPr/>
      <dgm:t>
        <a:bodyPr/>
        <a:lstStyle/>
        <a:p>
          <a:endParaRPr lang="ru-RU"/>
        </a:p>
      </dgm:t>
    </dgm:pt>
    <dgm:pt modelId="{9A69F9FF-7421-4226-9139-96E9263482AA}">
      <dgm:prSet phldrT="[Текст]"/>
      <dgm:spPr/>
      <dgm:t>
        <a:bodyPr/>
        <a:lstStyle/>
        <a:p>
          <a:r>
            <a:rPr lang="ru-RU" dirty="0" smtClean="0"/>
            <a:t>МБОУ «</a:t>
          </a:r>
          <a:r>
            <a:rPr lang="ru-RU" dirty="0" err="1" smtClean="0"/>
            <a:t>Утинская</a:t>
          </a:r>
          <a:r>
            <a:rPr lang="ru-RU" dirty="0" smtClean="0"/>
            <a:t> СОШ»</a:t>
          </a:r>
          <a:endParaRPr lang="ru-RU" dirty="0"/>
        </a:p>
      </dgm:t>
    </dgm:pt>
    <dgm:pt modelId="{5B1C24E1-0070-4A7A-8450-91B4179CE22D}" type="parTrans" cxnId="{E3672558-4913-48BE-A633-D31DA70C1C99}">
      <dgm:prSet/>
      <dgm:spPr/>
      <dgm:t>
        <a:bodyPr/>
        <a:lstStyle/>
        <a:p>
          <a:endParaRPr lang="ru-RU"/>
        </a:p>
      </dgm:t>
    </dgm:pt>
    <dgm:pt modelId="{D6B7B15D-E121-43D7-B774-58EC78BB5242}" type="sibTrans" cxnId="{E3672558-4913-48BE-A633-D31DA70C1C99}">
      <dgm:prSet/>
      <dgm:spPr/>
      <dgm:t>
        <a:bodyPr/>
        <a:lstStyle/>
        <a:p>
          <a:endParaRPr lang="ru-RU"/>
        </a:p>
      </dgm:t>
    </dgm:pt>
    <dgm:pt modelId="{57C1EB21-F007-4646-9F1F-BD31D41EBB10}" type="pres">
      <dgm:prSet presAssocID="{BF6E713B-05E5-493D-89D1-789E9B91C74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5C52D3-6A47-4924-A5BD-B87BA0263F92}" type="pres">
      <dgm:prSet presAssocID="{3C45E0C2-9AD8-4FB6-8CAE-F065B260CBB9}" presName="node" presStyleLbl="node1" presStyleIdx="0" presStyleCnt="2" custScaleX="1068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7881F-7CD9-4CC1-82B3-2395EBE85E89}" type="pres">
      <dgm:prSet presAssocID="{9154170B-968F-4D26-8D35-A428A3D0E381}" presName="sibTrans" presStyleLbl="sibTrans2D1" presStyleIdx="0" presStyleCnt="2" custLinFactNeighborX="7513" custLinFactNeighborY="39189"/>
      <dgm:spPr/>
      <dgm:t>
        <a:bodyPr/>
        <a:lstStyle/>
        <a:p>
          <a:endParaRPr lang="ru-RU"/>
        </a:p>
      </dgm:t>
    </dgm:pt>
    <dgm:pt modelId="{38B6CA35-9354-439B-AD05-7E86B067E183}" type="pres">
      <dgm:prSet presAssocID="{9154170B-968F-4D26-8D35-A428A3D0E381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18688EDC-77BD-4484-ADB3-1AF041D19F31}" type="pres">
      <dgm:prSet presAssocID="{9A69F9FF-7421-4226-9139-96E9263482A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14EE0-2118-4229-B99C-65D192CC6950}" type="pres">
      <dgm:prSet presAssocID="{D6B7B15D-E121-43D7-B774-58EC78BB5242}" presName="sibTrans" presStyleLbl="sibTrans2D1" presStyleIdx="1" presStyleCnt="2" custLinFactNeighborX="-8403" custLinFactNeighborY="-36387"/>
      <dgm:spPr/>
      <dgm:t>
        <a:bodyPr/>
        <a:lstStyle/>
        <a:p>
          <a:endParaRPr lang="ru-RU"/>
        </a:p>
      </dgm:t>
    </dgm:pt>
    <dgm:pt modelId="{CFE21D06-AA6B-462A-A4C4-09371B66258F}" type="pres">
      <dgm:prSet presAssocID="{D6B7B15D-E121-43D7-B774-58EC78BB5242}" presName="connectorText" presStyleLbl="sibTrans2D1" presStyleIdx="1" presStyleCnt="2"/>
      <dgm:spPr/>
      <dgm:t>
        <a:bodyPr/>
        <a:lstStyle/>
        <a:p>
          <a:endParaRPr lang="ru-RU"/>
        </a:p>
      </dgm:t>
    </dgm:pt>
  </dgm:ptLst>
  <dgm:cxnLst>
    <dgm:cxn modelId="{8BE5E1DF-C265-4F2B-B2BB-0EC87998C971}" type="presOf" srcId="{BF6E713B-05E5-493D-89D1-789E9B91C748}" destId="{57C1EB21-F007-4646-9F1F-BD31D41EBB10}" srcOrd="0" destOrd="0" presId="urn:microsoft.com/office/officeart/2005/8/layout/cycle2"/>
    <dgm:cxn modelId="{9BE6574B-70CA-4151-86C0-4950A96C28E0}" type="presOf" srcId="{D6B7B15D-E121-43D7-B774-58EC78BB5242}" destId="{CFE21D06-AA6B-462A-A4C4-09371B66258F}" srcOrd="1" destOrd="0" presId="urn:microsoft.com/office/officeart/2005/8/layout/cycle2"/>
    <dgm:cxn modelId="{7E6496C0-1548-44F5-8318-5D94BEBF7975}" type="presOf" srcId="{9154170B-968F-4D26-8D35-A428A3D0E381}" destId="{38B6CA35-9354-439B-AD05-7E86B067E183}" srcOrd="1" destOrd="0" presId="urn:microsoft.com/office/officeart/2005/8/layout/cycle2"/>
    <dgm:cxn modelId="{D905E1F6-9D8E-432F-9286-D15DF38E3FB5}" type="presOf" srcId="{D6B7B15D-E121-43D7-B774-58EC78BB5242}" destId="{96614EE0-2118-4229-B99C-65D192CC6950}" srcOrd="0" destOrd="0" presId="urn:microsoft.com/office/officeart/2005/8/layout/cycle2"/>
    <dgm:cxn modelId="{BF6ECF91-53D7-4E39-AB5F-85599C4207AD}" type="presOf" srcId="{3C45E0C2-9AD8-4FB6-8CAE-F065B260CBB9}" destId="{EE5C52D3-6A47-4924-A5BD-B87BA0263F92}" srcOrd="0" destOrd="0" presId="urn:microsoft.com/office/officeart/2005/8/layout/cycle2"/>
    <dgm:cxn modelId="{66C4A3FC-E14F-4319-BBF2-B44A70FF5B02}" srcId="{BF6E713B-05E5-493D-89D1-789E9B91C748}" destId="{3C45E0C2-9AD8-4FB6-8CAE-F065B260CBB9}" srcOrd="0" destOrd="0" parTransId="{348B02CF-9A8E-47DC-AE30-45720021A764}" sibTransId="{9154170B-968F-4D26-8D35-A428A3D0E381}"/>
    <dgm:cxn modelId="{E78140C5-B560-4685-B3D1-DCDFEAC00CA9}" type="presOf" srcId="{9A69F9FF-7421-4226-9139-96E9263482AA}" destId="{18688EDC-77BD-4484-ADB3-1AF041D19F31}" srcOrd="0" destOrd="0" presId="urn:microsoft.com/office/officeart/2005/8/layout/cycle2"/>
    <dgm:cxn modelId="{E3672558-4913-48BE-A633-D31DA70C1C99}" srcId="{BF6E713B-05E5-493D-89D1-789E9B91C748}" destId="{9A69F9FF-7421-4226-9139-96E9263482AA}" srcOrd="1" destOrd="0" parTransId="{5B1C24E1-0070-4A7A-8450-91B4179CE22D}" sibTransId="{D6B7B15D-E121-43D7-B774-58EC78BB5242}"/>
    <dgm:cxn modelId="{8B4CF687-AEBD-4296-AF2B-E46441EB1F8A}" type="presOf" srcId="{9154170B-968F-4D26-8D35-A428A3D0E381}" destId="{6F47881F-7CD9-4CC1-82B3-2395EBE85E89}" srcOrd="0" destOrd="0" presId="urn:microsoft.com/office/officeart/2005/8/layout/cycle2"/>
    <dgm:cxn modelId="{4E0F2198-6F32-410B-B04E-AE58B06FB48B}" type="presParOf" srcId="{57C1EB21-F007-4646-9F1F-BD31D41EBB10}" destId="{EE5C52D3-6A47-4924-A5BD-B87BA0263F92}" srcOrd="0" destOrd="0" presId="urn:microsoft.com/office/officeart/2005/8/layout/cycle2"/>
    <dgm:cxn modelId="{11BE035B-2FC9-4FAB-BF06-12535C8C71E6}" type="presParOf" srcId="{57C1EB21-F007-4646-9F1F-BD31D41EBB10}" destId="{6F47881F-7CD9-4CC1-82B3-2395EBE85E89}" srcOrd="1" destOrd="0" presId="urn:microsoft.com/office/officeart/2005/8/layout/cycle2"/>
    <dgm:cxn modelId="{D626867B-C547-4DE4-8625-1B38A6B7CBBA}" type="presParOf" srcId="{6F47881F-7CD9-4CC1-82B3-2395EBE85E89}" destId="{38B6CA35-9354-439B-AD05-7E86B067E183}" srcOrd="0" destOrd="0" presId="urn:microsoft.com/office/officeart/2005/8/layout/cycle2"/>
    <dgm:cxn modelId="{D0785101-70DB-42CF-A95F-033DAD24A647}" type="presParOf" srcId="{57C1EB21-F007-4646-9F1F-BD31D41EBB10}" destId="{18688EDC-77BD-4484-ADB3-1AF041D19F31}" srcOrd="2" destOrd="0" presId="urn:microsoft.com/office/officeart/2005/8/layout/cycle2"/>
    <dgm:cxn modelId="{2F78E516-A737-4664-8905-997C9F091E96}" type="presParOf" srcId="{57C1EB21-F007-4646-9F1F-BD31D41EBB10}" destId="{96614EE0-2118-4229-B99C-65D192CC6950}" srcOrd="3" destOrd="0" presId="urn:microsoft.com/office/officeart/2005/8/layout/cycle2"/>
    <dgm:cxn modelId="{6A0B4979-65EA-4939-82E2-03A01196394A}" type="presParOf" srcId="{96614EE0-2118-4229-B99C-65D192CC6950}" destId="{CFE21D06-AA6B-462A-A4C4-09371B66258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BC191-27F5-4B61-A9EF-C17F77E88635}">
      <dsp:nvSpPr>
        <dsp:cNvPr id="0" name=""/>
        <dsp:cNvSpPr/>
      </dsp:nvSpPr>
      <dsp:spPr>
        <a:xfrm>
          <a:off x="-235742" y="250415"/>
          <a:ext cx="1760892" cy="13402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МБОУ «</a:t>
          </a:r>
          <a:r>
            <a:rPr lang="ru-RU" sz="1700" kern="1200" dirty="0" err="1" smtClean="0"/>
            <a:t>Мангутская</a:t>
          </a:r>
          <a:r>
            <a:rPr lang="ru-RU" sz="1700" kern="1200" dirty="0" smtClean="0"/>
            <a:t> СОШ»</a:t>
          </a:r>
          <a:endParaRPr lang="ru-RU" sz="1700" kern="1200" dirty="0"/>
        </a:p>
      </dsp:txBody>
      <dsp:txXfrm>
        <a:off x="22135" y="446686"/>
        <a:ext cx="1245138" cy="947677"/>
      </dsp:txXfrm>
    </dsp:sp>
    <dsp:sp modelId="{C87DBF01-337A-4990-8DB7-C801C622CDC6}">
      <dsp:nvSpPr>
        <dsp:cNvPr id="0" name=""/>
        <dsp:cNvSpPr/>
      </dsp:nvSpPr>
      <dsp:spPr>
        <a:xfrm>
          <a:off x="1296969" y="330378"/>
          <a:ext cx="571564" cy="426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296969" y="415721"/>
        <a:ext cx="443549" cy="256030"/>
      </dsp:txXfrm>
    </dsp:sp>
    <dsp:sp modelId="{EE5C52D3-6A47-4924-A5BD-B87BA0263F92}">
      <dsp:nvSpPr>
        <dsp:cNvPr id="0" name=""/>
        <dsp:cNvSpPr/>
      </dsp:nvSpPr>
      <dsp:spPr>
        <a:xfrm>
          <a:off x="1687511" y="318375"/>
          <a:ext cx="1713732" cy="1343468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МБОУ «Искровская СОШ»</a:t>
          </a:r>
          <a:endParaRPr lang="ru-RU" sz="1700" kern="1200" dirty="0"/>
        </a:p>
      </dsp:txBody>
      <dsp:txXfrm>
        <a:off x="1938481" y="515121"/>
        <a:ext cx="1211792" cy="949976"/>
      </dsp:txXfrm>
    </dsp:sp>
    <dsp:sp modelId="{6F47881F-7CD9-4CC1-82B3-2395EBE85E89}">
      <dsp:nvSpPr>
        <dsp:cNvPr id="0" name=""/>
        <dsp:cNvSpPr/>
      </dsp:nvSpPr>
      <dsp:spPr>
        <a:xfrm rot="10875310">
          <a:off x="1239591" y="1137921"/>
          <a:ext cx="631987" cy="426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1367591" y="1224666"/>
        <a:ext cx="503972" cy="256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BC191-27F5-4B61-A9EF-C17F77E88635}">
      <dsp:nvSpPr>
        <dsp:cNvPr id="0" name=""/>
        <dsp:cNvSpPr/>
      </dsp:nvSpPr>
      <dsp:spPr>
        <a:xfrm>
          <a:off x="666015" y="37859"/>
          <a:ext cx="838553" cy="83855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/>
            <a:t>МБОУ «Путиловская СОШ»</a:t>
          </a:r>
          <a:endParaRPr lang="ru-RU" sz="600" kern="1200" dirty="0"/>
        </a:p>
      </dsp:txBody>
      <dsp:txXfrm>
        <a:off x="788818" y="160662"/>
        <a:ext cx="592947" cy="592947"/>
      </dsp:txXfrm>
    </dsp:sp>
    <dsp:sp modelId="{C87DBF01-337A-4990-8DB7-C801C622CDC6}">
      <dsp:nvSpPr>
        <dsp:cNvPr id="0" name=""/>
        <dsp:cNvSpPr/>
      </dsp:nvSpPr>
      <dsp:spPr>
        <a:xfrm rot="3715272">
          <a:off x="1267034" y="867420"/>
          <a:ext cx="225248" cy="283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84918" y="894212"/>
        <a:ext cx="157674" cy="169807"/>
      </dsp:txXfrm>
    </dsp:sp>
    <dsp:sp modelId="{EE5C52D3-6A47-4924-A5BD-B87BA0263F92}">
      <dsp:nvSpPr>
        <dsp:cNvPr id="0" name=""/>
        <dsp:cNvSpPr/>
      </dsp:nvSpPr>
      <dsp:spPr>
        <a:xfrm>
          <a:off x="1260749" y="1152690"/>
          <a:ext cx="838553" cy="838553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/>
            <a:t>МБОУ «Муравьёвская СОШ»</a:t>
          </a:r>
          <a:endParaRPr lang="ru-RU" sz="600" kern="1200" dirty="0"/>
        </a:p>
      </dsp:txBody>
      <dsp:txXfrm>
        <a:off x="1383552" y="1275493"/>
        <a:ext cx="592947" cy="592947"/>
      </dsp:txXfrm>
    </dsp:sp>
    <dsp:sp modelId="{6F47881F-7CD9-4CC1-82B3-2395EBE85E89}">
      <dsp:nvSpPr>
        <dsp:cNvPr id="0" name=""/>
        <dsp:cNvSpPr/>
      </dsp:nvSpPr>
      <dsp:spPr>
        <a:xfrm rot="10800000">
          <a:off x="944219" y="1430461"/>
          <a:ext cx="223681" cy="283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011323" y="1487063"/>
        <a:ext cx="156577" cy="169807"/>
      </dsp:txXfrm>
    </dsp:sp>
    <dsp:sp modelId="{18688EDC-77BD-4484-ADB3-1AF041D19F31}">
      <dsp:nvSpPr>
        <dsp:cNvPr id="0" name=""/>
        <dsp:cNvSpPr/>
      </dsp:nvSpPr>
      <dsp:spPr>
        <a:xfrm>
          <a:off x="155" y="1152690"/>
          <a:ext cx="838553" cy="838553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/>
            <a:t>МБОУ «</a:t>
          </a:r>
          <a:r>
            <a:rPr lang="ru-RU" sz="600" kern="1200" dirty="0" err="1" smtClean="0"/>
            <a:t>Старинская</a:t>
          </a:r>
          <a:r>
            <a:rPr lang="ru-RU" sz="600" kern="1200" dirty="0" smtClean="0"/>
            <a:t> СОШ»</a:t>
          </a:r>
          <a:endParaRPr lang="ru-RU" sz="600" kern="1200" dirty="0"/>
        </a:p>
      </dsp:txBody>
      <dsp:txXfrm>
        <a:off x="122958" y="1275493"/>
        <a:ext cx="592947" cy="592947"/>
      </dsp:txXfrm>
    </dsp:sp>
    <dsp:sp modelId="{96614EE0-2118-4229-B99C-65D192CC6950}">
      <dsp:nvSpPr>
        <dsp:cNvPr id="0" name=""/>
        <dsp:cNvSpPr/>
      </dsp:nvSpPr>
      <dsp:spPr>
        <a:xfrm rot="18050926">
          <a:off x="626926" y="878969"/>
          <a:ext cx="243795" cy="283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44743" y="966966"/>
        <a:ext cx="170657" cy="1698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C52D3-6A47-4924-A5BD-B87BA0263F92}">
      <dsp:nvSpPr>
        <dsp:cNvPr id="0" name=""/>
        <dsp:cNvSpPr/>
      </dsp:nvSpPr>
      <dsp:spPr>
        <a:xfrm>
          <a:off x="-25200" y="407407"/>
          <a:ext cx="1635742" cy="153142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МБОУ «</a:t>
          </a:r>
          <a:r>
            <a:rPr lang="ru-RU" sz="1600" kern="1200" dirty="0" err="1" smtClean="0"/>
            <a:t>Черемновская</a:t>
          </a:r>
          <a:r>
            <a:rPr lang="ru-RU" sz="1600" kern="1200" dirty="0" smtClean="0"/>
            <a:t> СОШ»</a:t>
          </a:r>
          <a:endParaRPr lang="ru-RU" sz="1600" kern="1200" dirty="0"/>
        </a:p>
      </dsp:txBody>
      <dsp:txXfrm>
        <a:off x="214349" y="631679"/>
        <a:ext cx="1156644" cy="1082878"/>
      </dsp:txXfrm>
    </dsp:sp>
    <dsp:sp modelId="{6F47881F-7CD9-4CC1-82B3-2395EBE85E89}">
      <dsp:nvSpPr>
        <dsp:cNvPr id="0" name=""/>
        <dsp:cNvSpPr/>
      </dsp:nvSpPr>
      <dsp:spPr>
        <a:xfrm rot="83763">
          <a:off x="1536077" y="371370"/>
          <a:ext cx="936382" cy="516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1536100" y="472852"/>
        <a:ext cx="781326" cy="310112"/>
      </dsp:txXfrm>
    </dsp:sp>
    <dsp:sp modelId="{18688EDC-77BD-4484-ADB3-1AF041D19F31}">
      <dsp:nvSpPr>
        <dsp:cNvPr id="0" name=""/>
        <dsp:cNvSpPr/>
      </dsp:nvSpPr>
      <dsp:spPr>
        <a:xfrm>
          <a:off x="2327950" y="407407"/>
          <a:ext cx="1531422" cy="1531422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МБОУ «</a:t>
          </a:r>
          <a:r>
            <a:rPr lang="ru-RU" sz="1800" kern="1200" dirty="0" err="1" smtClean="0"/>
            <a:t>Утинская</a:t>
          </a:r>
          <a:r>
            <a:rPr lang="ru-RU" sz="1800" kern="1200" dirty="0" smtClean="0"/>
            <a:t> СОШ»</a:t>
          </a:r>
          <a:endParaRPr lang="ru-RU" sz="1800" kern="1200" dirty="0"/>
        </a:p>
      </dsp:txBody>
      <dsp:txXfrm>
        <a:off x="2552222" y="631679"/>
        <a:ext cx="1082878" cy="1082878"/>
      </dsp:txXfrm>
    </dsp:sp>
    <dsp:sp modelId="{96614EE0-2118-4229-B99C-65D192CC6950}">
      <dsp:nvSpPr>
        <dsp:cNvPr id="0" name=""/>
        <dsp:cNvSpPr/>
      </dsp:nvSpPr>
      <dsp:spPr>
        <a:xfrm rot="10716237">
          <a:off x="1440030" y="1471203"/>
          <a:ext cx="936382" cy="516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1595063" y="1572685"/>
        <a:ext cx="781326" cy="310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0.14559</cdr:x>
      <cdr:y>0.22302</cdr:y>
    </cdr:from>
    <cdr:to>
      <cdr:x>0.83026</cdr:x>
      <cdr:y>0.35744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0111189">
          <a:off x="526385" y="510698"/>
          <a:ext cx="2475376" cy="307798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0.14559</cdr:x>
      <cdr:y>0.22302</cdr:y>
    </cdr:from>
    <cdr:to>
      <cdr:x>0.83026</cdr:x>
      <cdr:y>0.35744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0111189">
          <a:off x="526385" y="510698"/>
          <a:ext cx="2475376" cy="307798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6" Type="http://schemas.openxmlformats.org/officeDocument/2006/relationships/diagramLayout" Target="../diagrams/layou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diagramData" Target="../diagrams/data1.xml"/><Relationship Id="rId10" Type="http://schemas.openxmlformats.org/officeDocument/2006/relationships/image" Target="../media/image9.png"/><Relationship Id="rId19" Type="http://schemas.microsoft.com/office/2007/relationships/diagramDrawing" Target="../diagrams/drawing1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jpe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diagramColors" Target="../diagrams/colors2.xml"/><Relationship Id="rId18" Type="http://schemas.openxmlformats.org/officeDocument/2006/relationships/oleObject" Target="../embeddings/oleObject1.bin"/><Relationship Id="rId3" Type="http://schemas.openxmlformats.org/officeDocument/2006/relationships/image" Target="../media/image1.png"/><Relationship Id="rId21" Type="http://schemas.openxmlformats.org/officeDocument/2006/relationships/image" Target="../media/image23.jpeg"/><Relationship Id="rId7" Type="http://schemas.openxmlformats.org/officeDocument/2006/relationships/image" Target="../media/image17.png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20" Type="http://schemas.openxmlformats.org/officeDocument/2006/relationships/image" Target="../media/image2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5.jpeg"/><Relationship Id="rId15" Type="http://schemas.openxmlformats.org/officeDocument/2006/relationships/image" Target="../media/image19.png"/><Relationship Id="rId10" Type="http://schemas.openxmlformats.org/officeDocument/2006/relationships/diagramData" Target="../diagrams/data2.xml"/><Relationship Id="rId19" Type="http://schemas.openxmlformats.org/officeDocument/2006/relationships/image" Target="../media/image14.wmf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diagramDrawing" Target="../diagrams/drawing2.xml"/><Relationship Id="rId2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62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61.jpeg"/><Relationship Id="rId4" Type="http://schemas.openxmlformats.org/officeDocument/2006/relationships/diagramData" Target="../diagrams/data3.xml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pn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059712" y="1313324"/>
            <a:ext cx="3744417" cy="17281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Сетевое взаимодействие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116632"/>
            <a:ext cx="6336704" cy="6022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цифрового и гуманитарного  профилей «Точка роста» МБОУ «Мангутская СОШ»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8208912" cy="4392488"/>
          </a:xfrm>
        </p:spPr>
        <p:txBody>
          <a:bodyPr>
            <a:noAutofit/>
          </a:bodyPr>
          <a:lstStyle/>
          <a:p>
            <a:pPr lvl="0" algn="just" defTabSz="914398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программы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</a:t>
            </a:r>
          </a:p>
          <a:p>
            <a:pPr marL="285750" lvl="0" indent="-285750" algn="just" defTabSz="914398">
              <a:buFont typeface="Wingdings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«Первая медицинская помощь» 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defTabSz="914398">
              <a:buFont typeface="Wingdings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«Художественная резьба по дереву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lvl="0" indent="-285750" algn="just" defTabSz="914398">
              <a:buFont typeface="Wingdings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объектива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lvl="0" indent="-285750" algn="just" defTabSz="914398">
              <a:buFont typeface="Wingdings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Легоконструирование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lvl="0" indent="-285750" algn="just" defTabSz="914398">
              <a:buFont typeface="Wingdings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Анимашка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lvl="0" indent="-285750" algn="just" defTabSz="914398">
              <a:buFont typeface="Wingdings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«Графический дизайн»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defTabSz="914398">
              <a:buFont typeface="Wingdings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исследовательской деятельности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«Точка роста» работают 7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дополнительного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</a:p>
          <a:p>
            <a:pPr lvl="0" algn="l">
              <a:spcBef>
                <a:spcPts val="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существования Центра обучающиеся участвовали в более  чем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 мероприятиях: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914398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25152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Таня\Desktop\Стендовый доклад\мангутская\7b32729c-472c-40cc-a67c-10a4c0129b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95710"/>
            <a:ext cx="1978102" cy="13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ня\Desktop\Стендовый доклад\мангутская\IMG_01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96671"/>
            <a:ext cx="2016224" cy="13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ня\Desktop\Стендовый доклад\мангутская\55bc20a8-6e1e-4375-9704-9051e7aacd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66963"/>
            <a:ext cx="1776197" cy="13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Таня\Desktop\Стендовый доклад\мангутская\IMG_20221025_1251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66963"/>
            <a:ext cx="1757075" cy="13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ня\Desktop\Стендовый доклад\мангутская\Для Т.Н. Андреевой Достижения Центра Точки роста\Сканы ТР\Скан_20250331 (4)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513">
            <a:off x="611560" y="4005064"/>
            <a:ext cx="96749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аня\Desktop\Стендовый доклад\мангутская\Для Т.Н. Андреевой Достижения Центра Точки роста\Сканы ТР\Скан_20250331 (8)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0910">
            <a:off x="1748790" y="4089541"/>
            <a:ext cx="848022" cy="119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ня\Desktop\Стендовый доклад\мангутская\Для Т.Н. Андреевой Достижения Центра Точки роста\Сканы ТР\Скан_20250331 (21)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42" y="4158294"/>
            <a:ext cx="1488848" cy="10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ня\Desktop\Стендовый доклад\мангутская\Для Т.Н. Андреевой Достижения Центра Точки роста\Сканы ТР\Скан_20250331 (29)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3509">
            <a:off x="4499797" y="4077836"/>
            <a:ext cx="840196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Таня\Desktop\Стендовый доклад\мангутская\Для Т.Н. Андреевой Достижения Центра Точки роста\Сканы ТР\Скан_20250331 (12)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818">
            <a:off x="5538472" y="4082811"/>
            <a:ext cx="768085" cy="108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Таня\Desktop\Стендовый доклад\мангутская\Для Т.Н. Андреевой Достижения Центра Точки роста\Сканы ТР\Скан_20250331 (7)(1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589" y="4158294"/>
            <a:ext cx="1323726" cy="99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Таня\Desktop\qr-code_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15" y="3999883"/>
            <a:ext cx="1209678" cy="12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258195905"/>
              </p:ext>
            </p:extLst>
          </p:nvPr>
        </p:nvGraphicFramePr>
        <p:xfrm>
          <a:off x="5438946" y="1484784"/>
          <a:ext cx="3165502" cy="1980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085392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912768" cy="6022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естественно-научной и технологической направленностей «Точка роста»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Большепесчанская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7" y="691673"/>
            <a:ext cx="4194213" cy="266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64A298B8-9E78-D18E-1AE7-76946AAF5490}"/>
              </a:ext>
            </a:extLst>
          </p:cNvPr>
          <p:cNvSpPr txBox="1">
            <a:spLocks/>
          </p:cNvSpPr>
          <p:nvPr/>
        </p:nvSpPr>
        <p:spPr>
          <a:xfrm>
            <a:off x="4067944" y="908720"/>
            <a:ext cx="4824536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Лабораторная работа «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Измерение артериального давления при помощи цифровой лаборатории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iLaB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».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7" descr="C:\Users\Таня\Desktop\2025-04-01_17-00-0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871" y="1490218"/>
            <a:ext cx="5690418" cy="151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Таня\Desktop\2025-04-02_16-00-3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37" y="3068960"/>
            <a:ext cx="6659218" cy="376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50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912768" cy="79208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естественно-научной и технологической направленностей «Точка роста»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Жирновская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ВСЯ РАБОТА\Точки Роста\2023-2024\Точки роста_2024\Называевский_ТР_фото\5363811311550590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694" y="2822021"/>
            <a:ext cx="156617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940897"/>
            <a:ext cx="38164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дополнительного образования: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«Физика в экспериментах»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«Практическая биология»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Внеурочные программы: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Промышленный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изайн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Физика: увлекательно и просто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Биология: увлекательно и просто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Центре «Точка роста» работает 3 педагога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C:\Users\Таня\Desktop\2025-04-02_14-48-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44" y="4670669"/>
            <a:ext cx="2924922" cy="171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Таня\Desktop\2025-04-02_14-47-1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4" y="3618553"/>
            <a:ext cx="5121074" cy="318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Таня\Desktop\54340993318179266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880" y="1052736"/>
            <a:ext cx="2013801" cy="151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ня\Desktop\54340993318179266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91930"/>
            <a:ext cx="1987346" cy="14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ня\Desktop\54340993318179266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20" y="2332311"/>
            <a:ext cx="1964396" cy="14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67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912768" cy="79208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практика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«Фестиваль Центров «Точка роста»»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Таня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5" y="1788782"/>
            <a:ext cx="950758" cy="122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Таня\Desktop\qr-code_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97" y="2618919"/>
            <a:ext cx="1907159" cy="167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975163"/>
            <a:ext cx="4572000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В  период с 2019 по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2024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годы на территории </a:t>
            </a:r>
            <a:r>
              <a:rPr lang="ru-RU" sz="1200" dirty="0" err="1">
                <a:latin typeface="Times New Roman"/>
                <a:ea typeface="Calibri"/>
                <a:cs typeface="Times New Roman"/>
              </a:rPr>
              <a:t>Называевского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района  создано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11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центров цифрового, естественнонаучного, технического и гуманитарного профилей образования «Точка роста», деятельность которых призвана обеспечивать доступность освоения всеми обучающимися основных и дополнительных общеобразовательных программ, в том числе дистанционных, с возможностью организации в форме сетевого взаимодействия. </a:t>
            </a:r>
            <a:endParaRPr lang="ru-RU" sz="1200" dirty="0">
              <a:ea typeface="Calibri"/>
              <a:cs typeface="Times New Roman"/>
            </a:endParaRPr>
          </a:p>
        </p:txBody>
      </p:sp>
      <p:pic>
        <p:nvPicPr>
          <p:cNvPr id="5124" name="Picture 4" descr="C:\Users\Таня\Desktop\Стендовый доклад\2025-03-31_15-03-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27" y="135206"/>
            <a:ext cx="1997870" cy="153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qr-code_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98" y="916216"/>
            <a:ext cx="1909154" cy="173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qr-code_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6" y="4363827"/>
            <a:ext cx="1872208" cy="173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8678" y="2882581"/>
            <a:ext cx="4930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Практические занятия для обучающихся 9-х классов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организация практических занятий для обучающихся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9-х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классов, планирующих сдавать ОГЭ по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химии,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физике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биологии.</a:t>
            </a: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8172400" y="691673"/>
            <a:ext cx="864096" cy="3096367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7" name="Picture 7" descr="C:\ВСЯ РАБОТА\Точки Роста\2025\27.03.2025_семинар_практика по ОГЭ\541821383263295359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4" y="3223489"/>
            <a:ext cx="1738962" cy="125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ВСЯ РАБОТА\Точки Роста\2025\27.03.2025_семинар_практика по ОГЭ\541821383263295359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22" y="4653136"/>
            <a:ext cx="1738962" cy="130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Таня\Desktop\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85" y="1817999"/>
            <a:ext cx="928125" cy="1198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00382" y="42823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астер-классы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 «Использование цифрового микроскопа при выполнении лабораторных и практических работ на уроках биологии», руководитель - учитель биологии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Кокоткин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А.Н.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 «Использование цифрового оборудования для определения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-среды растворов и силы электролитов, демонстрации химических опытов на уроках», руководитель - учитель химии Коршунова Г.В.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 «Демонстрация возможностей робота-манипулятора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DOBOT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», руководитель - учитель информатики Буренков А.Н.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 «Определение удельной теплоемкости твердого тела с использованием цифровой лаборатории на  урочном и внеурочном занятии», руководитель – учитель  физики Шашкин Р.О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Блок-схема: решение 9"/>
          <p:cNvSpPr/>
          <p:nvPr/>
        </p:nvSpPr>
        <p:spPr>
          <a:xfrm>
            <a:off x="5164847" y="2650264"/>
            <a:ext cx="2016224" cy="232317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03" y="3852462"/>
            <a:ext cx="2043113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 descr="C:\Users\Таня\Desktop\2025-04-01_15-19-45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56" y="3713578"/>
            <a:ext cx="4932040" cy="302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88894" y="6027003"/>
            <a:ext cx="3890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Целевые группы: руководители, родители, учителя и обучающиеся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39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912768" cy="792087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практика 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 проектной деятельности на базе Центров «Точка роста»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0" y="116632"/>
            <a:ext cx="2232248" cy="57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6040" y="764704"/>
            <a:ext cx="3489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/>
              <a:t>Межрегиональная научно-практическая конференция школьников и учащейся </a:t>
            </a:r>
            <a:r>
              <a:rPr lang="ru-RU" sz="1400" b="1" dirty="0" smtClean="0"/>
              <a:t>молодежи</a:t>
            </a:r>
            <a:endParaRPr lang="ru-RU" sz="1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1090499"/>
            <a:ext cx="33749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Межрегиональный экологический фестиваль детско-юношеского творчества «Белая берёза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9278" y="3284984"/>
            <a:ext cx="4104456" cy="34563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Тематика  работ:</a:t>
            </a:r>
          </a:p>
          <a:p>
            <a:pPr algn="ctr"/>
            <a:endParaRPr lang="ru-RU" sz="1400" b="1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/>
              <a:t>«Мыльная опера. Мыло своими руками</a:t>
            </a:r>
            <a:r>
              <a:rPr lang="ru-RU" sz="1000" dirty="0" smtClean="0"/>
              <a:t>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 smtClean="0"/>
              <a:t>«Влияние </a:t>
            </a:r>
            <a:r>
              <a:rPr lang="ru-RU" sz="1000" dirty="0"/>
              <a:t>энергетических напитков на здоровье </a:t>
            </a:r>
            <a:r>
              <a:rPr lang="ru-RU" sz="1000" dirty="0" smtClean="0"/>
              <a:t>человека»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 smtClean="0"/>
              <a:t>«Волосы – показатель красоты и здоровья»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/>
              <a:t>«Использование косметических средств подростками</a:t>
            </a:r>
            <a:r>
              <a:rPr lang="ru-RU" sz="1000" dirty="0" smtClean="0"/>
              <a:t>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/>
              <a:t>«Аморфные вещества</a:t>
            </a:r>
            <a:r>
              <a:rPr lang="ru-RU" sz="1000" dirty="0" smtClean="0"/>
              <a:t>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 smtClean="0"/>
              <a:t>«Жевательная </a:t>
            </a:r>
            <a:r>
              <a:rPr lang="ru-RU" sz="1000" dirty="0"/>
              <a:t>резинка: вред или польза</a:t>
            </a:r>
            <a:r>
              <a:rPr lang="ru-RU" sz="1000" dirty="0" smtClean="0"/>
              <a:t>?»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 smtClean="0"/>
              <a:t>«Косметика </a:t>
            </a:r>
            <a:r>
              <a:rPr lang="ru-RU" sz="1000" dirty="0"/>
              <a:t>и ее влияние на кожу </a:t>
            </a:r>
            <a:r>
              <a:rPr lang="ru-RU" sz="1000" dirty="0" smtClean="0"/>
              <a:t>подростков»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 smtClean="0"/>
              <a:t>«Анализ качества колбасных изделий»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 smtClean="0"/>
              <a:t>«Влияние </a:t>
            </a:r>
            <a:r>
              <a:rPr lang="ru-RU" sz="1000" dirty="0"/>
              <a:t>автомобильного транспорта на уровень загрязнения среды в </a:t>
            </a:r>
            <a:r>
              <a:rPr lang="ru-RU" sz="1000" dirty="0" smtClean="0"/>
              <a:t>микрорайоне»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 smtClean="0"/>
              <a:t>«Влияние </a:t>
            </a:r>
            <a:r>
              <a:rPr lang="ru-RU" sz="1000" dirty="0"/>
              <a:t>шума на организм </a:t>
            </a:r>
            <a:r>
              <a:rPr lang="ru-RU" sz="1000" dirty="0" smtClean="0"/>
              <a:t>школьника»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 smtClean="0"/>
              <a:t>«Антибиотики </a:t>
            </a:r>
            <a:r>
              <a:rPr lang="ru-RU" sz="1000" dirty="0"/>
              <a:t>и их влияние на живые </a:t>
            </a:r>
            <a:r>
              <a:rPr lang="ru-RU" sz="1000" dirty="0" smtClean="0"/>
              <a:t>организмы»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 smtClean="0"/>
              <a:t>«Губная </a:t>
            </a:r>
            <a:r>
              <a:rPr lang="ru-RU" sz="1000" dirty="0"/>
              <a:t>помада: </a:t>
            </a:r>
            <a:r>
              <a:rPr lang="ru-RU" sz="1000" dirty="0" smtClean="0"/>
              <a:t>цена красоты»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/>
              <a:t>«</a:t>
            </a:r>
            <a:r>
              <a:rPr lang="ru-RU" sz="1000" dirty="0" smtClean="0"/>
              <a:t>Эфирные масла»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/>
              <a:t>«Химический </a:t>
            </a:r>
            <a:r>
              <a:rPr lang="ru-RU" sz="1000" dirty="0" smtClean="0"/>
              <a:t>состав чая»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 smtClean="0"/>
              <a:t>«Пищевые добавки»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000" dirty="0"/>
              <a:t> </a:t>
            </a:r>
            <a:r>
              <a:rPr lang="ru-RU" sz="1000" dirty="0" smtClean="0"/>
              <a:t>«Изучение свойств шампуней»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02214801"/>
              </p:ext>
            </p:extLst>
          </p:nvPr>
        </p:nvGraphicFramePr>
        <p:xfrm>
          <a:off x="188894" y="1503369"/>
          <a:ext cx="3374994" cy="1925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27756497"/>
              </p:ext>
            </p:extLst>
          </p:nvPr>
        </p:nvGraphicFramePr>
        <p:xfrm>
          <a:off x="5292080" y="1829163"/>
          <a:ext cx="3230978" cy="174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171" name="Picture 3" descr="C:\Users\Таня\Desktop\Выступление. Проект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81" y="1144506"/>
            <a:ext cx="1916435" cy="192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Таня\Desktop\Выступление. Проект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34" y="3789040"/>
            <a:ext cx="44804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2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820769" y="1412776"/>
            <a:ext cx="4121086" cy="28691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Сетевое взаимодействие: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реализация образовательных программ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проектирование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индивидуального маршрута учащегося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совместное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проведение специализированных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(конференции,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олимпиады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т.д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6480720" cy="6022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цифрового и гуманитарного  профилей «Точка роста» МБОУ «Путиловская СОШ»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8208912" cy="4392488"/>
          </a:xfrm>
        </p:spPr>
        <p:txBody>
          <a:bodyPr>
            <a:noAutofit/>
          </a:bodyPr>
          <a:lstStyle/>
          <a:p>
            <a:pPr lvl="0" algn="just" defTabSz="914398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программы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defTabSz="914398">
              <a:buFont typeface="Wingdings" pitchFamily="2" charset="2"/>
              <a:buChar char="q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шахматное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marL="342900" lvl="0" indent="-342900" algn="l" defTabSz="914398">
              <a:buFont typeface="Wingdings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ервая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</a:p>
          <a:p>
            <a:pPr marL="342900" lvl="0" indent="-342900" algn="l" defTabSz="914398">
              <a:buFont typeface="Wingdings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тудия мультипликации</a:t>
            </a:r>
          </a:p>
          <a:p>
            <a:pPr marL="342900" lvl="0" indent="-342900" algn="l" defTabSz="914398">
              <a:buFont typeface="Wingdings" pitchFamily="2" charset="2"/>
              <a:buChar char="q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пресс-центр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«Точка роста» работают 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дополнительного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</a:p>
          <a:p>
            <a:pPr lvl="0" algn="l">
              <a:spcBef>
                <a:spcPts val="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существования Центра 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 чем 50 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достижения: 7 победителей </a:t>
            </a:r>
          </a:p>
          <a:p>
            <a:pPr lvl="0" algn="l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10 призёров.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defTabSz="914398">
              <a:buFont typeface="Symbol" pitchFamily="18" charset="2"/>
              <a:buChar char=""/>
            </a:pP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914398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251520" y="277131"/>
            <a:ext cx="2160240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Таня\Desktop\Стендовый доклад\Путиловская\Путиловская Т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7" y="4956186"/>
            <a:ext cx="2394011" cy="167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аня\Desktop\Стендовый доклад\Путиловская\ТР_2023_Звяги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5058179"/>
            <a:ext cx="2016225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70951"/>
            <a:ext cx="1949619" cy="1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12769" r="12600" b="20603"/>
          <a:stretch/>
        </p:blipFill>
        <p:spPr bwMode="auto">
          <a:xfrm>
            <a:off x="6948264" y="5070950"/>
            <a:ext cx="2093035" cy="144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35380298"/>
              </p:ext>
            </p:extLst>
          </p:nvPr>
        </p:nvGraphicFramePr>
        <p:xfrm>
          <a:off x="6842396" y="2348880"/>
          <a:ext cx="2099459" cy="205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29" y="1271391"/>
            <a:ext cx="129614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1" y="5553236"/>
            <a:ext cx="1209185" cy="120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Таня\Desktop\Стендовый доклад\Путиловская\Достижения ТР\БП за подготовку победителя_ Ганц Ю.Ю. 2024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71599"/>
            <a:ext cx="1151874" cy="8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240739"/>
              </p:ext>
            </p:extLst>
          </p:nvPr>
        </p:nvGraphicFramePr>
        <p:xfrm>
          <a:off x="1907704" y="4171599"/>
          <a:ext cx="576064" cy="816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PDF" r:id="rId18" imgW="0" imgH="360" progId="FoxitReader.Document">
                  <p:embed/>
                </p:oleObj>
              </mc:Choice>
              <mc:Fallback>
                <p:oleObj name="PDF" r:id="rId18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07704" y="4171599"/>
                        <a:ext cx="576064" cy="816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 descr="C:\Users\Таня\Desktop\Стендовый доклад\Путиловская\Достижения ТР\1000003910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70" y="4174438"/>
            <a:ext cx="613899" cy="8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аня\Desktop\Стендовый доклад\Путиловская\Достижения ТР\1000003912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88978"/>
            <a:ext cx="621861" cy="8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ня\Desktop\Стендовый доклад\Путиловская\Достижения ТР\Песцова Полина 1 место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16865"/>
            <a:ext cx="1008112" cy="7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1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6480720" cy="6022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цифрового и гуманитарного  профилей «Точка роста» МБОУ «Покровская СОШ»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8208912" cy="4452604"/>
          </a:xfrm>
        </p:spPr>
        <p:txBody>
          <a:bodyPr>
            <a:noAutofit/>
          </a:bodyPr>
          <a:lstStyle/>
          <a:p>
            <a:pPr lvl="0" algn="just" defTabSz="914398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spcBef>
                <a:spcPts val="0"/>
              </a:spcBef>
              <a:buFont typeface="Wingdings" pitchFamily="2" charset="2"/>
              <a:buChar char="q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</a:p>
          <a:p>
            <a:pPr marL="285750" lvl="0" indent="-285750" algn="l">
              <a:spcBef>
                <a:spcPts val="0"/>
              </a:spcBef>
              <a:buFont typeface="Wingdings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приложений виртуальной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дополненной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реальности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-моделирование</a:t>
            </a:r>
          </a:p>
          <a:p>
            <a:pPr marL="285750" lvl="0" indent="-285750" algn="l">
              <a:spcBef>
                <a:spcPts val="0"/>
              </a:spcBef>
              <a:buFont typeface="Wingdings" pitchFamily="2" charset="2"/>
              <a:buChar char="q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дорожного движения</a:t>
            </a:r>
          </a:p>
          <a:p>
            <a:pPr marL="285750" lvl="0" indent="-285750" algn="l">
              <a:spcBef>
                <a:spcPts val="0"/>
              </a:spcBef>
              <a:buFont typeface="Wingdings" pitchFamily="2" charset="2"/>
              <a:buChar char="q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журналист</a:t>
            </a:r>
          </a:p>
          <a:p>
            <a:pPr marL="285750" lvl="0" indent="-285750" algn="l">
              <a:spcBef>
                <a:spcPts val="0"/>
              </a:spcBef>
              <a:buFont typeface="Wingdings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 в среде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Scratch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spcBef>
                <a:spcPts val="0"/>
              </a:spcBef>
              <a:buFont typeface="Wingdings" pitchFamily="2" charset="2"/>
              <a:buChar char="q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Шахматная гостиная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«Точка роста» работают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дополнительного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существования Центра обучающиеся участвовали в более  чем 30  мероприятиях. </a:t>
            </a:r>
          </a:p>
          <a:p>
            <a:pPr lvl="0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Достижения:</a:t>
            </a:r>
          </a:p>
          <a:p>
            <a:pPr marL="285750" lvl="0" indent="-285750" algn="l">
              <a:spcBef>
                <a:spcPts val="0"/>
              </a:spcBef>
              <a:buFont typeface="Wingdings" pitchFamily="2" charset="2"/>
              <a:buChar char="q"/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в областном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телекоммуникационном проекте  «Графика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on-line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spcBef>
                <a:spcPts val="0"/>
              </a:spcBef>
              <a:buFont typeface="Wingdings" pitchFamily="2" charset="2"/>
              <a:buChar char="q"/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в он-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викторине «Марафон безопасности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lvl="0" indent="-285750" algn="l">
              <a:spcBef>
                <a:spcPts val="0"/>
              </a:spcBef>
              <a:buFont typeface="Wingdings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в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олимпиаде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информатике «Мир Олимп»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spcBef>
                <a:spcPts val="0"/>
              </a:spcBef>
              <a:buFont typeface="Wingdings" pitchFamily="2" charset="2"/>
              <a:buChar char="q"/>
            </a:pP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914398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25152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Таня\Desktop\Стендовый доклад\ТР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36" y="5289317"/>
            <a:ext cx="1487883" cy="145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300796"/>
            <a:ext cx="1904876" cy="144707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289316"/>
            <a:ext cx="1743075" cy="1447069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301466"/>
            <a:ext cx="1440160" cy="144707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9" y="5301466"/>
            <a:ext cx="1440160" cy="143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Таня\Desktop\j7FBil9u5iIx4Xx8BwRrj8cuhXYf4ac2DJ6U5Q9mdbFWlIPIhJYedn7TWKJZf8g46huIAhzfVTs70j15rYRjX_B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06" y="1378169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06" y="3682752"/>
            <a:ext cx="1405880" cy="140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68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6480720" cy="60224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естественно-научной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технологической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направленностей «Точка роста» МБОУ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Называевская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Гимназия»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328592" cy="2736304"/>
          </a:xfrm>
        </p:spPr>
        <p:txBody>
          <a:bodyPr>
            <a:noAutofit/>
          </a:bodyPr>
          <a:lstStyle/>
          <a:p>
            <a:pPr lvl="0" algn="just" defTabSz="914398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дополнительного образования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 defTabSz="914398">
              <a:buFont typeface="Wingdings" pitchFamily="2" charset="2"/>
              <a:buChar char="q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«Биология на практике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lvl="0" indent="-285750" algn="l" defTabSz="914398">
              <a:buFont typeface="Wingdings" pitchFamily="2" charset="2"/>
              <a:buChar char="q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«Занимательная  химия» </a:t>
            </a: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914398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деятельности: 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 defTabSz="914398">
              <a:buFont typeface="Wingdings" pitchFamily="2" charset="2"/>
              <a:buChar char="q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ОГЭ по биологии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lvl="0" indent="-285750" algn="l" defTabSz="914398">
              <a:buFont typeface="Wingdings" pitchFamily="2" charset="2"/>
              <a:buChar char="q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ОГЭ по физике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lvl="0" indent="-285750" algn="l" defTabSz="914398">
              <a:buFont typeface="Wingdings" pitchFamily="2" charset="2"/>
              <a:buChar char="q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ОГЭ по химии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lvl="0" indent="-285750" algn="l" defTabSz="914398">
              <a:buFont typeface="Wingdings" pitchFamily="2" charset="2"/>
              <a:buChar char="q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в 8,10 классах» (химия, технология, биология, физика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«Точка роста» работают 3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</a:p>
          <a:p>
            <a:pPr lvl="0" algn="l">
              <a:spcBef>
                <a:spcPts val="0"/>
              </a:spcBef>
            </a:pP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914398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25152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Таня\Desktop\2025-04-01_14-25-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71" y="908719"/>
            <a:ext cx="2360390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Таня\Desktop\2025-04-01_14-28-2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8" y="3573016"/>
            <a:ext cx="610755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17" y="908719"/>
            <a:ext cx="912078" cy="91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17" y="933124"/>
            <a:ext cx="886362" cy="88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812801"/>
            <a:ext cx="936105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Таня\Desktop\qr-code_1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20798"/>
            <a:ext cx="888122" cy="88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Таня\Desktop\qr-code_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32" y="1819486"/>
            <a:ext cx="889434" cy="8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70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Таня\Desktop\ФОРУМ ТР\Называевская СОШ 1\2025-04-01_14-02-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908718"/>
            <a:ext cx="8370676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912768" cy="6022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естественно-научной и технологической направленностей «Точка роста»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Называевская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№1»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8208912" cy="4392488"/>
          </a:xfrm>
        </p:spPr>
        <p:txBody>
          <a:bodyPr>
            <a:noAutofit/>
          </a:bodyPr>
          <a:lstStyle/>
          <a:p>
            <a:pPr marL="342900" lvl="0" indent="-342900" algn="l" defTabSz="914398">
              <a:buFont typeface="Symbol" pitchFamily="18" charset="2"/>
              <a:buChar char=""/>
            </a:pP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914398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76056" y="4443114"/>
            <a:ext cx="1806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 – участник: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4665092"/>
            <a:ext cx="3576672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Международный Флора-форум «Я познаю мир»</a:t>
            </a:r>
          </a:p>
          <a:p>
            <a:pPr lvl="0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Всероссийская лабораторная работа «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Универсалиум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», посвященная 300-летию 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М.В.Ломоносова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Региональный Форум «Экология, природа, экотуризм»</a:t>
            </a:r>
          </a:p>
          <a:p>
            <a:pPr lvl="0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Региональный конкурс исследовательских работ обучающихся</a:t>
            </a:r>
          </a:p>
          <a:p>
            <a:pPr lvl="0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Региональные турниры юных химиков, физиков, биологов </a:t>
            </a:r>
          </a:p>
          <a:p>
            <a:pPr lvl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Региональный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Форум «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Флора. 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Форум» </a:t>
            </a:r>
          </a:p>
          <a:p>
            <a:pPr lvl="0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Муниципальное НОУ «Поиск» (1 победитель по биологии)</a:t>
            </a:r>
          </a:p>
          <a:p>
            <a:pPr lvl="0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Муниципальный этап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ВсОШ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(1 победитель, 2 призера по биологии)</a:t>
            </a:r>
            <a:endParaRPr lang="ru-RU" sz="105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788" y="4677308"/>
            <a:ext cx="50174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дополнительного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«Юный физик»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«Химия вокруг нас»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92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912768" cy="6022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естественно-научной и технологической направленностей «Точка роста»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Называевская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№4»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0922" y="1052736"/>
            <a:ext cx="501744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дополнительного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«Занимательная химия»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«Экспериментальная биология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«Озадаченная физика»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«Робототехника»</a:t>
            </a:r>
          </a:p>
          <a:p>
            <a:endParaRPr lang="ru-RU" dirty="0" smtClean="0"/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«Точка роста» работают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дополнительного образования.</a:t>
            </a:r>
          </a:p>
          <a:p>
            <a:endParaRPr lang="ru-RU" dirty="0"/>
          </a:p>
        </p:txBody>
      </p:sp>
      <p:pic>
        <p:nvPicPr>
          <p:cNvPr id="6146" name="Picture 2" descr="C:\Users\Таня\Desktop\2025-04-01_15-07-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30" y="1184186"/>
            <a:ext cx="4290782" cy="332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Таня\Desktop\Стендовый доклад\СОШ 4\FbrruFPgb0CzGf9tsbu5OkLlE_ZNXgeAFKKkvfRxJFncJMIGckwqIVViCGNZJ6NTPACkOcfm_ktO8Sqw8egfsW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1" y="4763940"/>
            <a:ext cx="2060505" cy="154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Таня\Desktop\Стендовый доклад\СОШ 4\T5IrgcSWlN40qwU_PAdb_Xt_i7i3VtdkVwhFyrRTV1YnbzonO55byINRBx39drjVk6Unuum_K4MEUaMg_Qe5hM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74" y="4775565"/>
            <a:ext cx="1896163" cy="154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Таня\Desktop\aFOIeik-Ew0gntnP1drybdbHN_PDIUIMOy3CVA5h58uxwKx_z8doFrgiEGDf2tSX20SW-lX8SQP2_tsLVz581rm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87190"/>
            <a:ext cx="1250271" cy="154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Таня\Desktop\Стендовый доклад\СОШ 4\uvqIxD_ghU2mFtCMzRqw2E394UsZ8IOe9iQb99MkekxSMyoh7JxTZSgRBl0lOGJnBbamfkHI3LfryC7P7BDhV8H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766819"/>
            <a:ext cx="1174311" cy="15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547" y="4775564"/>
            <a:ext cx="1045263" cy="154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C:\Users\Таня\Desktop\qr-code_1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72" y="3286063"/>
            <a:ext cx="1489501" cy="14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912768" cy="6022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естественно-научной и технологической направленностей «Точка роста»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Князевская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Загруженные документы\Открытие Точки рост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5144323"/>
            <a:ext cx="1239313" cy="123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Таня\Desktop\2025-04-01_15-27-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2" y="908720"/>
            <a:ext cx="6990761" cy="39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6" y="691672"/>
            <a:ext cx="1059750" cy="106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D:\Загруженные документы\6cf124e1b9cbb999a4cb7731b35bb57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25" y="1780828"/>
            <a:ext cx="1033272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25" y="2878094"/>
            <a:ext cx="1033963" cy="103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Таня\Desktop\2025-04-01_15-31-2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12" y="4170049"/>
            <a:ext cx="2358414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Таня\Desktop\2025-04-01_15-31-3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70049"/>
            <a:ext cx="2269819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qr-code_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796" y="5086555"/>
            <a:ext cx="1289112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Загруженные документы\dccacce6cfab8892a5cb889f4a3eade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12" y="5182769"/>
            <a:ext cx="785529" cy="78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Загруженные документы\a930de6144d05389f81f07775c90894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53" y="5981685"/>
            <a:ext cx="787965" cy="78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:\Загруженные документы\0ef834c11dabb4527774170f56a9b9d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157192"/>
            <a:ext cx="831876" cy="8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D:\Загруженные документы\a856dbd480abdc1ac2526bebe3962ab9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075210"/>
            <a:ext cx="756252" cy="75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Таня\Desktop\qr-code_1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5" y="5152293"/>
            <a:ext cx="1223375" cy="12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9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912768" cy="6022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естественно-научной и технологической направленностей «Точка роста»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Черемновская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201972530"/>
              </p:ext>
            </p:extLst>
          </p:nvPr>
        </p:nvGraphicFramePr>
        <p:xfrm>
          <a:off x="377788" y="1052736"/>
          <a:ext cx="3834172" cy="2346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196" name="Picture 4" descr="C:\Users\Таня\Desktop\2025-04-01_15-53-5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3" y="3069043"/>
            <a:ext cx="6768752" cy="36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0527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Центре образования «Точка роста» </a:t>
            </a:r>
            <a:r>
              <a:rPr lang="ru-RU" dirty="0" smtClean="0"/>
              <a:t>реализуются </a:t>
            </a:r>
            <a:r>
              <a:rPr lang="ru-RU" dirty="0"/>
              <a:t>дополнительные общеобразовательные </a:t>
            </a:r>
            <a:r>
              <a:rPr lang="ru-RU" dirty="0" smtClean="0"/>
              <a:t>программы:</a:t>
            </a:r>
          </a:p>
          <a:p>
            <a:r>
              <a:rPr lang="ru-RU" dirty="0" smtClean="0"/>
              <a:t>«</a:t>
            </a:r>
            <a:r>
              <a:rPr lang="ru-RU" dirty="0"/>
              <a:t>Юный биолог</a:t>
            </a:r>
            <a:r>
              <a:rPr lang="ru-RU" dirty="0" smtClean="0"/>
              <a:t>»</a:t>
            </a:r>
          </a:p>
          <a:p>
            <a:r>
              <a:rPr lang="ru-RU" dirty="0" smtClean="0"/>
              <a:t>«</a:t>
            </a:r>
            <a:r>
              <a:rPr lang="ru-RU" dirty="0"/>
              <a:t>Юный химик</a:t>
            </a:r>
            <a:r>
              <a:rPr lang="ru-RU" dirty="0" smtClean="0"/>
              <a:t>»</a:t>
            </a:r>
          </a:p>
          <a:p>
            <a:r>
              <a:rPr lang="ru-RU" dirty="0" smtClean="0"/>
              <a:t>«Юный </a:t>
            </a:r>
            <a:r>
              <a:rPr lang="ru-RU" dirty="0"/>
              <a:t>техник</a:t>
            </a:r>
            <a:r>
              <a:rPr lang="ru-RU" dirty="0" smtClean="0"/>
              <a:t>»</a:t>
            </a:r>
          </a:p>
        </p:txBody>
      </p:sp>
      <p:pic>
        <p:nvPicPr>
          <p:cNvPr id="10242" name="Picture 2" descr="C:\Users\Таня\Desktop\Стендовый доклад\Черемновская\16620227167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19" y="2348880"/>
            <a:ext cx="1709936" cy="170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Таня\Desktop\Стендовый доклад\Черемновская\166202271687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19" y="4293096"/>
            <a:ext cx="1704093" cy="226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880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912768" cy="6022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естественно-научной и технологической направленностей «Точка роста»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Лорис-Меликовская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0" y="277131"/>
            <a:ext cx="2232248" cy="41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68960"/>
            <a:ext cx="3777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103314"/>
            <a:ext cx="3657797" cy="200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User\Desktop\IMG_20250113_WA0015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1720862" cy="171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IMG_20250113_WA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55734"/>
            <a:ext cx="1377628" cy="17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ЛИНА\Desktop\8ef1b78ef551488a260b0753c523292c (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6136" y="3275772"/>
            <a:ext cx="1448742" cy="1716852"/>
          </a:xfrm>
          <a:prstGeom prst="rect">
            <a:avLst/>
          </a:prstGeom>
          <a:noFill/>
        </p:spPr>
      </p:pic>
      <p:pic>
        <p:nvPicPr>
          <p:cNvPr id="17" name="Picture 3" descr="C:\Users\ЛИНА\Desktop\8ef1b78ef551488a260b0753c523292c (4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9992" y="3284983"/>
            <a:ext cx="1117632" cy="170764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9571855">
            <a:off x="42366" y="5420856"/>
            <a:ext cx="267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a typeface="+mj-ea"/>
                <a:cs typeface="+mj-cs"/>
              </a:rPr>
              <a:t>Неделя физики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9571855">
            <a:off x="754422" y="5635535"/>
            <a:ext cx="3049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a typeface="+mj-ea"/>
                <a:cs typeface="+mj-cs"/>
              </a:rPr>
              <a:t>Неделя биологии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9571855">
            <a:off x="2282405" y="5448250"/>
            <a:ext cx="3049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a typeface="+mj-ea"/>
                <a:cs typeface="+mj-cs"/>
              </a:rPr>
              <a:t>День науки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2" descr="C:\Users\ЛИНА\Desktop\8ef1b78ef551488a260b0753c523292c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80312" y="3281735"/>
            <a:ext cx="1408131" cy="1715475"/>
          </a:xfrm>
          <a:prstGeom prst="rect">
            <a:avLst/>
          </a:prstGeom>
          <a:noFill/>
        </p:spPr>
      </p:pic>
      <p:pic>
        <p:nvPicPr>
          <p:cNvPr id="9221" name="Picture 5" descr="C:\Users\Таня\Desktop\2025-04-01_16-14-2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3718996" cy="232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Таня\Desktop\2025-04-01_16-16-4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14513"/>
            <a:ext cx="3586081" cy="12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Таня\Desktop\фото диплам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191022"/>
            <a:ext cx="1023071" cy="152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73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941</Words>
  <Application>Microsoft Office PowerPoint</Application>
  <PresentationFormat>Экран (4:3)</PresentationFormat>
  <Paragraphs>151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PDF</vt:lpstr>
      <vt:lpstr>Центр образования цифрового и гуманитарного  профилей «Точка роста» МБОУ «Мангутская СОШ»</vt:lpstr>
      <vt:lpstr>Центр образования цифрового и гуманитарного  профилей «Точка роста» МБОУ «Путиловская СОШ»</vt:lpstr>
      <vt:lpstr>Центр образования цифрового и гуманитарного  профилей «Точка роста» МБОУ «Покровская СОШ»</vt:lpstr>
      <vt:lpstr>Центр образования естественно-научной и технологической направленностей «Точка роста» МБОУ «Называевская Гимназия»</vt:lpstr>
      <vt:lpstr>Центр образования естественно-научной и технологической направленностей «Точка роста»  МБОУ «Называевская СОШ №1»</vt:lpstr>
      <vt:lpstr>Центр образования естественно-научной и технологической направленностей «Точка роста»  МБОУ «Называевская СОШ №4»</vt:lpstr>
      <vt:lpstr>Центр образования естественно-научной и технологической направленностей «Точка роста»  МБОУ «Князевская СОШ»</vt:lpstr>
      <vt:lpstr>Центр образования естественно-научной и технологической направленностей «Точка роста»  МБОУ «Черемновская СОШ»</vt:lpstr>
      <vt:lpstr>Центр образования естественно-научной и технологической направленностей «Точка роста»  МБОУ «Лорис-Меликовская СОШ»</vt:lpstr>
      <vt:lpstr>Центр образования естественно-научной и технологической направленностей «Точка роста»  МБОУ «Большепесчанская СОШ»</vt:lpstr>
      <vt:lpstr>Центр образования естественно-научной и технологической направленностей «Точка роста»  МБОУ «Жирновская СОШ»</vt:lpstr>
      <vt:lpstr>Муниципальная практика  «Фестиваль Центров «Точка роста»»</vt:lpstr>
      <vt:lpstr>Муниципальная практика  Организация проектной деятельности на базе Центров «Точка роста»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образования цифровых и гуманитарных профилей «Точка роста» МБОУ «Мангутская СОШ» Называевского МР Омской области</dc:title>
  <dc:creator>user</dc:creator>
  <cp:lastModifiedBy>Таня</cp:lastModifiedBy>
  <cp:revision>144</cp:revision>
  <cp:lastPrinted>2025-04-02T09:41:01Z</cp:lastPrinted>
  <dcterms:created xsi:type="dcterms:W3CDTF">2022-03-30T06:02:10Z</dcterms:created>
  <dcterms:modified xsi:type="dcterms:W3CDTF">2025-04-03T02:43:15Z</dcterms:modified>
</cp:coreProperties>
</file>